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4"/>
  </p:notesMasterIdLst>
  <p:sldIdLst>
    <p:sldId id="256" r:id="rId2"/>
    <p:sldId id="265" r:id="rId3"/>
    <p:sldId id="264" r:id="rId4"/>
    <p:sldId id="260" r:id="rId5"/>
    <p:sldId id="258" r:id="rId6"/>
    <p:sldId id="259" r:id="rId7"/>
    <p:sldId id="261" r:id="rId8"/>
    <p:sldId id="268" r:id="rId9"/>
    <p:sldId id="269" r:id="rId10"/>
    <p:sldId id="270" r:id="rId11"/>
    <p:sldId id="271" r:id="rId12"/>
    <p:sldId id="263" r:id="rId13"/>
    <p:sldId id="300" r:id="rId14"/>
    <p:sldId id="273" r:id="rId15"/>
    <p:sldId id="275" r:id="rId16"/>
    <p:sldId id="280" r:id="rId17"/>
    <p:sldId id="276" r:id="rId18"/>
    <p:sldId id="281" r:id="rId19"/>
    <p:sldId id="278" r:id="rId20"/>
    <p:sldId id="277" r:id="rId21"/>
    <p:sldId id="282" r:id="rId22"/>
    <p:sldId id="283" r:id="rId23"/>
    <p:sldId id="291" r:id="rId24"/>
    <p:sldId id="286" r:id="rId25"/>
    <p:sldId id="299" r:id="rId26"/>
    <p:sldId id="319" r:id="rId27"/>
    <p:sldId id="320" r:id="rId28"/>
    <p:sldId id="322" r:id="rId29"/>
    <p:sldId id="321" r:id="rId30"/>
    <p:sldId id="323" r:id="rId31"/>
    <p:sldId id="324" r:id="rId32"/>
    <p:sldId id="325" r:id="rId33"/>
    <p:sldId id="326" r:id="rId34"/>
    <p:sldId id="289" r:id="rId35"/>
    <p:sldId id="297" r:id="rId36"/>
    <p:sldId id="313" r:id="rId37"/>
    <p:sldId id="316" r:id="rId38"/>
    <p:sldId id="317" r:id="rId39"/>
    <p:sldId id="262" r:id="rId40"/>
    <p:sldId id="266" r:id="rId41"/>
    <p:sldId id="272" r:id="rId42"/>
    <p:sldId id="274" r:id="rId43"/>
    <p:sldId id="308" r:id="rId44"/>
    <p:sldId id="309" r:id="rId45"/>
    <p:sldId id="310" r:id="rId46"/>
    <p:sldId id="307" r:id="rId47"/>
    <p:sldId id="311" r:id="rId48"/>
    <p:sldId id="312" r:id="rId49"/>
    <p:sldId id="314" r:id="rId50"/>
    <p:sldId id="306" r:id="rId51"/>
    <p:sldId id="315" r:id="rId52"/>
    <p:sldId id="305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0613"/>
    <a:srgbClr val="FF7A7A"/>
    <a:srgbClr val="FF8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93" autoAdjust="0"/>
    <p:restoredTop sz="85835" autoAdjust="0"/>
  </p:normalViewPr>
  <p:slideViewPr>
    <p:cSldViewPr snapToGrid="0">
      <p:cViewPr varScale="1">
        <p:scale>
          <a:sx n="109" d="100"/>
          <a:sy n="109" d="100"/>
        </p:scale>
        <p:origin x="57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M Roman 10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M Roman 10" panose="00000500000000000000" pitchFamily="50" charset="0"/>
              </a:defRPr>
            </a:lvl1pPr>
          </a:lstStyle>
          <a:p>
            <a:fld id="{A3B7A8B6-062B-4725-9638-88984C3135C3}" type="datetimeFigureOut">
              <a:rPr lang="en-US" smtClean="0"/>
              <a:pPr/>
              <a:t>9/3/2024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M Roman 10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M Roman 10" panose="00000500000000000000" pitchFamily="50" charset="0"/>
              </a:defRPr>
            </a:lvl1pPr>
          </a:lstStyle>
          <a:p>
            <a:fld id="{B90DA687-ACAD-43C2-A1CA-278269900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75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LM Roman 10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LM Roman 10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LM Roman 10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LM Roman 10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LM Roman 10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and welcome to my Master’s Thesis defense. My name is Edin Guso, and I will be presenting my thesis: “Enhancing Log Analytics with Generative AI”.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4000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000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0041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Network Firewalls, Windows Events, Networking, Java apps, and Web Servers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1441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Compared to no prompt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452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1636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Compared to no prompt engineering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187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1919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Compared to no prompt chaining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5758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6332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Compared to no prompt chaining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590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1685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0493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!!! This thesis showcases the potential of Generative AI in log analytics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7636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8734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1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Logs are records of events that occur within IT systems. Log data is generated by applications, networks, and infrastructure.</a:t>
            </a:r>
          </a:p>
          <a:p>
            <a:r>
              <a:rPr lang="en-US" dirty="0"/>
              <a:t>---</a:t>
            </a:r>
          </a:p>
          <a:p>
            <a:r>
              <a:rPr lang="en-US" dirty="0"/>
              <a:t>Due to the limitations of traditional methods, it is very important to develop tools that simplify the log analysis.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676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BERT is a deep learning model that uses transformer architecture to understand the context of words in a sentence by looking at them in both directions.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794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market of log analytics, </a:t>
            </a:r>
            <a:r>
              <a:rPr lang="en-US" dirty="0" err="1"/>
              <a:t>Logmind</a:t>
            </a:r>
            <a:r>
              <a:rPr lang="en-US" dirty="0"/>
              <a:t> offers an AI-powered log analytics platform designed for IT operations professionals.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219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43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thesis aims to contribute to the field of log analytics by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88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ModuGPT</a:t>
            </a:r>
            <a:r>
              <a:rPr lang="en-US" dirty="0"/>
              <a:t>: mention </a:t>
            </a:r>
            <a:r>
              <a:rPr lang="en-US" dirty="0" err="1"/>
              <a:t>langchain</a:t>
            </a:r>
            <a:r>
              <a:rPr lang="en-US" dirty="0"/>
              <a:t> and </a:t>
            </a:r>
            <a:r>
              <a:rPr lang="en-US" dirty="0" err="1"/>
              <a:t>llamaindex</a:t>
            </a:r>
            <a:r>
              <a:rPr lang="en-US" dirty="0"/>
              <a:t>: unnecessary layers of abstraction, Unique needs of log analytics, modularity + extensibility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183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A687-ACAD-43C2-A1CA-27826990093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70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6D65F-F1BF-326F-DCAA-21741583DE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EEA73-1653-465A-A48B-55A4D21FF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E4043-1906-11DD-636C-161C62201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2F55-D976-48CD-83C7-540A336C7BAD}" type="datetime1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BAFFD-CC2F-21F1-E6C2-C1986AFE3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364BA-38F7-9177-6C63-3B08AD77C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57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90E27-8C4D-F34D-E2FF-A01456858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5FF79D-8A5F-4879-BBE6-6CE49D550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5D72D-C96B-1804-C43B-E986C282A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C7723-6C81-4881-BBDE-FB5D1F80ABB3}" type="datetime1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163FE-152F-42DC-0A40-FC970705A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6A759-D01C-DCFD-98AE-CDC38D320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11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72DBDE-024A-18A2-D87F-765A98296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024FAC-522E-E1F9-1266-E5819BC23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CB033-905D-B3A0-3BA6-8E0F9CEBD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106CF-7298-467B-8543-1377166E276D}" type="datetime1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92F11-C667-63DD-F3E5-64D29AEF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37F1B-52A1-0615-6817-F57CF9609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806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D6DD9-26B8-0AEF-AE28-1AB7CA122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5E6AB-7E8C-C737-CBFF-93B6F07A3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29B46-792C-1773-7B55-92100289CD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20781" y="6433751"/>
            <a:ext cx="1769077" cy="424249"/>
          </a:xfrm>
        </p:spPr>
        <p:txBody>
          <a:bodyPr/>
          <a:lstStyle/>
          <a:p>
            <a:fld id="{10F0212A-D676-48BF-9BCC-5A35E8191747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12F90-7C82-2D4A-95F0-687335D70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3293" y="6433750"/>
            <a:ext cx="7673547" cy="424249"/>
          </a:xfrm>
        </p:spPr>
        <p:txBody>
          <a:bodyPr/>
          <a:lstStyle>
            <a:lvl1pPr algn="l"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358E0-2860-25C6-6EAA-C44A0512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433751"/>
            <a:ext cx="654907" cy="424249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01112A95-F1A3-4BAE-928A-C518D90EA6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BC6A44-C85F-8A44-FAD3-BACE578A6996}"/>
              </a:ext>
            </a:extLst>
          </p:cNvPr>
          <p:cNvSpPr/>
          <p:nvPr userDrawn="1"/>
        </p:nvSpPr>
        <p:spPr>
          <a:xfrm>
            <a:off x="0" y="6433752"/>
            <a:ext cx="12192000" cy="424248"/>
          </a:xfrm>
          <a:prstGeom prst="rect">
            <a:avLst/>
          </a:prstGeom>
          <a:solidFill>
            <a:srgbClr val="E3061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6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77AA0-0254-7112-A964-40D2CE1DC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BA98C-0C60-AAB1-116D-87776B6BB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5EC6B-746C-299C-FD84-7ACCF770F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B17F-66E6-4541-B186-F0673E649058}" type="datetime1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EFAAC-2665-E58F-40E8-FD04A11C1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A686C-E059-CEFD-4792-E33383347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9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49571-F466-C13B-E2F0-CA72C1236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4859A-2503-A499-6BFA-300442B66D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E6A99B-1B1C-5E3A-22C3-9BF0EFC59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1001E-1A78-511F-4A9F-5DC8B4444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9F41-74A9-4F3C-84BA-9E07AC1CF5B0}" type="datetime1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DA2CE4-3900-48AE-7DB9-9CD6B5149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D964F-E4FB-F698-7007-67418CD6A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58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F604A-73E4-7019-80FD-04A3E0D57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17578-DB98-B454-6833-8A6F944B3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AE203-EF32-4B78-AE9B-1E34395EB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29914F-2D51-8DA1-04D6-E4C7AB9FA8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6655CF-F25D-E32F-1450-8BB19B54B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6E7FEB-1508-B22E-766A-E3459D6F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059F1-5E5C-4895-80DB-87417F776913}" type="datetime1">
              <a:rPr lang="en-US" smtClean="0"/>
              <a:t>9/3/2024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ACB2DD-181B-FB21-1CAC-E5C662413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4EB3C-D97B-9319-DFF7-4E093456B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06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6191B-0BCC-5875-86F2-BED3DEC8A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E623AD-7214-CAE7-11CC-2150369F1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473CF-5D9F-4EEA-9BD6-1BB47AB6F6EE}" type="datetime1">
              <a:rPr lang="en-US" smtClean="0"/>
              <a:t>9/3/2024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8E891B-72B8-F535-74DE-D6B783F94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3A47DB-EB75-20C8-CEC3-8C082EA5E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31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FEF989-20B6-1696-A520-081C4C9EE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12FA0-DA9A-416B-BB04-4BF1586C98C8}" type="datetime1">
              <a:rPr lang="en-US" smtClean="0"/>
              <a:t>9/3/2024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88B60-3A7F-6BFB-DA15-B85DE2A66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EC8802-D0F5-6CF2-42DB-1D70D254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236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00854-08C4-B04C-35F2-0CA098420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21D0E-08D3-8D43-400B-486F5983C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E239EB-02F1-252B-C38E-4A13D8544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77755C-907F-79AE-2E07-897511CE7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9C7-C6FA-455A-828F-66AF4890E70C}" type="datetime1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78DD6-A779-0EC0-7DF8-6AB7E241E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1D12DD-B68B-D5B8-1C60-E7687E6E5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63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E1A2F-4696-EAA6-13C2-3518F95CB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CA1DFC-B2D5-1769-9469-17475CFCF0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5A5C6A-DE39-4017-D2F3-B7F878FE6A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C2C01-7391-483E-8E14-9C3B7C3E7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A091D-88FB-430F-BC09-AA1E6436A159}" type="datetime1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973A5D-666F-4DC9-67BD-29062C1CD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33DECF-63B0-0139-8943-BF41D57E4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6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7AC35B-6295-D404-B667-7DA7C718E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C500FB-D5DA-FDF0-CC7E-7ABAFF048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4C969-DCF1-F316-AF13-D82D928D29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LM Roman 10" panose="00000500000000000000" pitchFamily="50" charset="0"/>
              </a:defRPr>
            </a:lvl1pPr>
          </a:lstStyle>
          <a:p>
            <a:fld id="{95DA9679-80E9-458D-A2BC-D94CEEF1ED0A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77FF7F-3581-E4D0-17EE-EB3F41F4C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LM Roman 10" panose="00000500000000000000" pitchFamily="50" charset="0"/>
              </a:defRPr>
            </a:lvl1pPr>
          </a:lstStyle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32392-C24A-8476-4BD0-70252ADAC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LM Roman 10" panose="00000500000000000000" pitchFamily="50" charset="0"/>
              </a:defRPr>
            </a:lvl1pPr>
          </a:lstStyle>
          <a:p>
            <a:fld id="{01112A95-F1A3-4BAE-928A-C518D90EA6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846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M Roman 10" panose="00000500000000000000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M Roman 10" panose="00000500000000000000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M Roman 10" panose="00000500000000000000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M Roman 10" panose="00000500000000000000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M Roman 10" panose="00000500000000000000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M Roman 10" panose="00000500000000000000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612D4-70A6-F7CE-A5D8-4C22C331DB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1957859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LM Roman 10" panose="00000500000000000000" pitchFamily="50" charset="0"/>
              </a:rPr>
              <a:t>Enhancing Log Analytics with Generative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67113-7B46-20FD-EB4C-EF4AF31485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2361"/>
            <a:ext cx="9144000" cy="1213278"/>
          </a:xfrm>
        </p:spPr>
        <p:txBody>
          <a:bodyPr/>
          <a:lstStyle/>
          <a:p>
            <a:r>
              <a:rPr lang="en-US" dirty="0">
                <a:latin typeface="LM Roman 10" panose="00000500000000000000" pitchFamily="50" charset="0"/>
              </a:rPr>
              <a:t>by Edin Guso</a:t>
            </a:r>
          </a:p>
          <a:p>
            <a:br>
              <a:rPr lang="en-US" dirty="0">
                <a:latin typeface="LM Roman 10" panose="00000500000000000000" pitchFamily="50" charset="0"/>
              </a:rPr>
            </a:br>
            <a:r>
              <a:rPr lang="en-US" dirty="0">
                <a:latin typeface="LM Roman 10" panose="00000500000000000000" pitchFamily="50" charset="0"/>
              </a:rPr>
              <a:t>Master Thesis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1AB6C9-43A1-C6C4-F712-1A825AF14D8D}"/>
              </a:ext>
            </a:extLst>
          </p:cNvPr>
          <p:cNvSpPr txBox="1"/>
          <p:nvPr/>
        </p:nvSpPr>
        <p:spPr>
          <a:xfrm>
            <a:off x="1334586" y="3842848"/>
            <a:ext cx="283936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M Roman 10" panose="00000500000000000000" pitchFamily="50" charset="0"/>
              </a:rPr>
              <a:t>Prof. Dr. Boi </a:t>
            </a:r>
            <a:r>
              <a:rPr lang="en-US" dirty="0" err="1">
                <a:latin typeface="LM Roman 10" panose="00000500000000000000" pitchFamily="50" charset="0"/>
              </a:rPr>
              <a:t>Faltings</a:t>
            </a:r>
            <a:endParaRPr lang="en-US" dirty="0">
              <a:latin typeface="LM Roman 10" panose="00000500000000000000" pitchFamily="50" charset="0"/>
            </a:endParaRPr>
          </a:p>
          <a:p>
            <a:r>
              <a:rPr lang="en-US" dirty="0">
                <a:latin typeface="LM Roman 10" panose="00000500000000000000" pitchFamily="50" charset="0"/>
              </a:rPr>
              <a:t>Master Project Supervisor</a:t>
            </a:r>
          </a:p>
          <a:p>
            <a:endParaRPr lang="en-US" dirty="0">
              <a:latin typeface="LM Roman 10" panose="00000500000000000000" pitchFamily="50" charset="0"/>
            </a:endParaRPr>
          </a:p>
          <a:p>
            <a:r>
              <a:rPr lang="en-US" dirty="0" err="1">
                <a:latin typeface="LM Roman 10" panose="00000500000000000000" pitchFamily="50" charset="0"/>
              </a:rPr>
              <a:t>Ketevani</a:t>
            </a:r>
            <a:r>
              <a:rPr lang="en-US" dirty="0">
                <a:latin typeface="LM Roman 10" panose="00000500000000000000" pitchFamily="50" charset="0"/>
              </a:rPr>
              <a:t> </a:t>
            </a:r>
            <a:r>
              <a:rPr lang="en-US" dirty="0" err="1">
                <a:latin typeface="LM Roman 10" panose="00000500000000000000" pitchFamily="50" charset="0"/>
              </a:rPr>
              <a:t>Zaridze</a:t>
            </a:r>
            <a:endParaRPr lang="en-US" dirty="0">
              <a:latin typeface="LM Roman 10" panose="00000500000000000000" pitchFamily="50" charset="0"/>
            </a:endParaRPr>
          </a:p>
          <a:p>
            <a:r>
              <a:rPr lang="en-US" dirty="0">
                <a:latin typeface="LM Roman 10" panose="00000500000000000000" pitchFamily="50" charset="0"/>
              </a:rPr>
              <a:t>In-Company Supervisor</a:t>
            </a:r>
          </a:p>
          <a:p>
            <a:endParaRPr lang="en-US" dirty="0">
              <a:latin typeface="LM Roman 10" panose="00000500000000000000" pitchFamily="50" charset="0"/>
            </a:endParaRPr>
          </a:p>
          <a:p>
            <a:r>
              <a:rPr lang="en-US" dirty="0">
                <a:latin typeface="LM Roman 10" panose="00000500000000000000" pitchFamily="50" charset="0"/>
              </a:rPr>
              <a:t>Dr. Virginia </a:t>
            </a:r>
            <a:r>
              <a:rPr lang="en-US" dirty="0" err="1">
                <a:latin typeface="LM Roman 10" panose="00000500000000000000" pitchFamily="50" charset="0"/>
              </a:rPr>
              <a:t>Bordignon</a:t>
            </a:r>
            <a:endParaRPr lang="en-US" dirty="0">
              <a:latin typeface="LM Roman 10" panose="00000500000000000000" pitchFamily="50" charset="0"/>
            </a:endParaRPr>
          </a:p>
          <a:p>
            <a:r>
              <a:rPr lang="en-US" dirty="0">
                <a:latin typeface="LM Roman 10" panose="00000500000000000000" pitchFamily="50" charset="0"/>
              </a:rPr>
              <a:t>External Expert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FA0E9C-76C6-DBBA-51C6-2619992C26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5404" y="5141111"/>
            <a:ext cx="2484057" cy="9556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A7B6F0-B714-C7C9-B000-E999E68FC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621" y="4588025"/>
            <a:ext cx="1762841" cy="51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58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50342F-E304-2CEA-04EB-595333B28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1968829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F7C93-1F2E-ED0B-F899-028B114DE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ModuGPT</a:t>
            </a:r>
            <a:r>
              <a:rPr lang="en-US" dirty="0"/>
              <a:t> Pipeline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47A3E1-1BD5-292B-A198-13D2A67E3B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1964"/>
            <a:ext cx="10515600" cy="3609026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136B6-1FCD-7E0A-6AAF-C03A46E82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EA927-A197-ABD3-9B99-98D28F239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F76DD7-5E45-F303-D48F-E8CC23F7BB04}"/>
              </a:ext>
            </a:extLst>
          </p:cNvPr>
          <p:cNvSpPr/>
          <p:nvPr/>
        </p:nvSpPr>
        <p:spPr>
          <a:xfrm>
            <a:off x="2215662" y="2268415"/>
            <a:ext cx="1565030" cy="8440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AEACB2-3AE4-87C8-6D56-3BF96ED7968F}"/>
              </a:ext>
            </a:extLst>
          </p:cNvPr>
          <p:cNvSpPr/>
          <p:nvPr/>
        </p:nvSpPr>
        <p:spPr>
          <a:xfrm>
            <a:off x="4196863" y="2268415"/>
            <a:ext cx="1565030" cy="8440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3FCCD-DD3D-66A6-36A4-6C7AB7F01DD0}"/>
              </a:ext>
            </a:extLst>
          </p:cNvPr>
          <p:cNvSpPr/>
          <p:nvPr/>
        </p:nvSpPr>
        <p:spPr>
          <a:xfrm>
            <a:off x="6178064" y="2268415"/>
            <a:ext cx="1565030" cy="8440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D4CFFD-DD79-3586-3963-BDFB9297B802}"/>
              </a:ext>
            </a:extLst>
          </p:cNvPr>
          <p:cNvSpPr/>
          <p:nvPr/>
        </p:nvSpPr>
        <p:spPr>
          <a:xfrm>
            <a:off x="2215662" y="4504331"/>
            <a:ext cx="1565030" cy="8440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7DA065-084E-8657-AA6D-3DF35A07DBEF}"/>
              </a:ext>
            </a:extLst>
          </p:cNvPr>
          <p:cNvSpPr/>
          <p:nvPr/>
        </p:nvSpPr>
        <p:spPr>
          <a:xfrm>
            <a:off x="4205655" y="4504331"/>
            <a:ext cx="1565030" cy="8440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A38A7F-3EEE-D7D2-FD92-B2B4D06E77D6}"/>
              </a:ext>
            </a:extLst>
          </p:cNvPr>
          <p:cNvSpPr/>
          <p:nvPr/>
        </p:nvSpPr>
        <p:spPr>
          <a:xfrm>
            <a:off x="6178064" y="4504331"/>
            <a:ext cx="1565030" cy="8440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BCDB17-9991-6C2F-63C9-E3291210185C}"/>
              </a:ext>
            </a:extLst>
          </p:cNvPr>
          <p:cNvSpPr/>
          <p:nvPr/>
        </p:nvSpPr>
        <p:spPr>
          <a:xfrm>
            <a:off x="9460526" y="2268415"/>
            <a:ext cx="1565030" cy="8440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421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2" grpId="2" animBg="1"/>
      <p:bldP spid="13" grpId="0" animBg="1"/>
      <p:bldP spid="13" grpId="1" animBg="1"/>
      <p:bldP spid="13" grpId="2" animBg="1"/>
      <p:bldP spid="13" grpId="3" animBg="1"/>
      <p:bldP spid="14" grpId="0" animBg="1"/>
      <p:bldP spid="14" grpId="1" animBg="1"/>
      <p:bldP spid="14" grpId="2" animBg="1"/>
      <p:bldP spid="14" grpId="3" animBg="1"/>
      <p:bldP spid="15" grpId="0" animBg="1"/>
      <p:bldP spid="15" grpId="1" animBg="1"/>
      <p:bldP spid="15" grpId="2" animBg="1"/>
      <p:bldP spid="15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ABBAA-A6B0-142C-24CD-BA625F94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Prompt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D3E23-3B34-D1D5-D24C-03DA55690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Objective</a:t>
            </a:r>
            <a:endParaRPr lang="en-US" dirty="0"/>
          </a:p>
          <a:p>
            <a:pPr lvl="1"/>
            <a:r>
              <a:rPr lang="en-US" dirty="0"/>
              <a:t>Craft prompts to optimize LLM responses</a:t>
            </a:r>
          </a:p>
          <a:p>
            <a:pPr lvl="1"/>
            <a:r>
              <a:rPr lang="en-US" dirty="0"/>
              <a:t>Enhance accuracy and relevance of model outputs</a:t>
            </a:r>
          </a:p>
          <a:p>
            <a:r>
              <a:rPr lang="en-US" b="1" dirty="0"/>
              <a:t>Prompt Components</a:t>
            </a:r>
            <a:endParaRPr lang="en-US" dirty="0"/>
          </a:p>
          <a:p>
            <a:pPr lvl="1"/>
            <a:r>
              <a:rPr lang="en-US" dirty="0"/>
              <a:t>System Messages: Set role and guidelines</a:t>
            </a:r>
          </a:p>
          <a:p>
            <a:pPr lvl="1"/>
            <a:r>
              <a:rPr lang="en-US" dirty="0"/>
              <a:t>User Messages: Input from the user</a:t>
            </a:r>
          </a:p>
          <a:p>
            <a:pPr lvl="1"/>
            <a:r>
              <a:rPr lang="en-US" dirty="0"/>
              <a:t>Assistant Messages: Model-generated responses</a:t>
            </a:r>
          </a:p>
          <a:p>
            <a:r>
              <a:rPr lang="en-US" b="1" dirty="0"/>
              <a:t>Techniques</a:t>
            </a:r>
            <a:endParaRPr lang="en-US" dirty="0"/>
          </a:p>
          <a:p>
            <a:pPr lvl="1"/>
            <a:r>
              <a:rPr lang="en-US" dirty="0"/>
              <a:t>Zero-shot: No examples provided</a:t>
            </a:r>
          </a:p>
          <a:p>
            <a:pPr lvl="1"/>
            <a:r>
              <a:rPr lang="en-US" dirty="0"/>
              <a:t>Few-shot: Small set of examples guide responses</a:t>
            </a:r>
          </a:p>
          <a:p>
            <a:pPr lvl="1"/>
            <a:r>
              <a:rPr lang="en-US" dirty="0"/>
              <a:t>Prompt Chaining: Breaks complex tasks into simpler steps for better accuracy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EA5118-4309-ED10-394C-D25680F21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A56F89-63F4-3FC6-921F-552D7A24A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913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Prompt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F6E73-034E-D486-8902-443772205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Persona</a:t>
            </a:r>
          </a:p>
          <a:p>
            <a:r>
              <a:rPr lang="en-US" dirty="0"/>
              <a:t>Input Description</a:t>
            </a:r>
          </a:p>
          <a:p>
            <a:r>
              <a:rPr lang="en-US" dirty="0"/>
              <a:t>Task Description</a:t>
            </a:r>
          </a:p>
          <a:p>
            <a:r>
              <a:rPr lang="en-US" dirty="0"/>
              <a:t>User Profile</a:t>
            </a:r>
          </a:p>
          <a:p>
            <a:r>
              <a:rPr lang="en-US" dirty="0"/>
              <a:t>Template</a:t>
            </a:r>
          </a:p>
          <a:p>
            <a:r>
              <a:rPr lang="en-US" dirty="0"/>
              <a:t>Refusal</a:t>
            </a:r>
          </a:p>
          <a:p>
            <a:r>
              <a:rPr lang="en-US" dirty="0"/>
              <a:t>Rules</a:t>
            </a:r>
          </a:p>
          <a:p>
            <a:r>
              <a:rPr lang="en-US" dirty="0"/>
              <a:t>Schema</a:t>
            </a:r>
          </a:p>
          <a:p>
            <a:r>
              <a:rPr lang="en-US" dirty="0"/>
              <a:t>Examples</a:t>
            </a:r>
          </a:p>
          <a:p>
            <a:r>
              <a:rPr lang="en-US" dirty="0"/>
              <a:t>Default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3EDD3-0EEE-FD8E-74C9-5126A7F65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A62278-5936-986E-C011-6AD8B2C54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366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380D6-6CD1-3429-4FDD-2F075E8BF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Prompt Elements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08D2C-4BF5-7624-C4EE-9019E3152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3105" r="-622"/>
          <a:stretch/>
        </p:blipFill>
        <p:spPr>
          <a:xfrm>
            <a:off x="1620261" y="1503247"/>
            <a:ext cx="8951477" cy="4675305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C5487E-210C-5063-F0AF-237802152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16C9B6-A8E8-58A2-B43B-9D1161E06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14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825D07B-A81B-DF39-56A8-FCD322B55B02}"/>
              </a:ext>
            </a:extLst>
          </p:cNvPr>
          <p:cNvCxnSpPr/>
          <p:nvPr/>
        </p:nvCxnSpPr>
        <p:spPr>
          <a:xfrm>
            <a:off x="1952366" y="2281880"/>
            <a:ext cx="744700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C462F4-4005-D023-A088-2C821ED4BB91}"/>
              </a:ext>
            </a:extLst>
          </p:cNvPr>
          <p:cNvCxnSpPr>
            <a:cxnSpLocks/>
          </p:cNvCxnSpPr>
          <p:nvPr/>
        </p:nvCxnSpPr>
        <p:spPr>
          <a:xfrm>
            <a:off x="1952365" y="2590799"/>
            <a:ext cx="319628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D6E7088-F58F-7597-F7C0-B640A312082A}"/>
              </a:ext>
            </a:extLst>
          </p:cNvPr>
          <p:cNvCxnSpPr>
            <a:cxnSpLocks/>
          </p:cNvCxnSpPr>
          <p:nvPr/>
        </p:nvCxnSpPr>
        <p:spPr>
          <a:xfrm>
            <a:off x="1952364" y="2883243"/>
            <a:ext cx="18452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65F21DB-1DBE-4838-3345-E5535F10DE68}"/>
              </a:ext>
            </a:extLst>
          </p:cNvPr>
          <p:cNvCxnSpPr>
            <a:cxnSpLocks/>
          </p:cNvCxnSpPr>
          <p:nvPr/>
        </p:nvCxnSpPr>
        <p:spPr>
          <a:xfrm>
            <a:off x="1952363" y="3188043"/>
            <a:ext cx="35422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F741BA9-262A-182C-71F0-D1FB7F1D3FC7}"/>
              </a:ext>
            </a:extLst>
          </p:cNvPr>
          <p:cNvCxnSpPr>
            <a:cxnSpLocks/>
          </p:cNvCxnSpPr>
          <p:nvPr/>
        </p:nvCxnSpPr>
        <p:spPr>
          <a:xfrm>
            <a:off x="1952361" y="5012724"/>
            <a:ext cx="85674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3F7A50-E734-3B1B-F1D0-DE3464712785}"/>
              </a:ext>
            </a:extLst>
          </p:cNvPr>
          <p:cNvCxnSpPr>
            <a:cxnSpLocks/>
          </p:cNvCxnSpPr>
          <p:nvPr/>
        </p:nvCxnSpPr>
        <p:spPr>
          <a:xfrm>
            <a:off x="1952361" y="4110681"/>
            <a:ext cx="744701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CAF39E7-24EA-8BA9-9C24-6EED501466D4}"/>
              </a:ext>
            </a:extLst>
          </p:cNvPr>
          <p:cNvCxnSpPr>
            <a:cxnSpLocks/>
          </p:cNvCxnSpPr>
          <p:nvPr/>
        </p:nvCxnSpPr>
        <p:spPr>
          <a:xfrm>
            <a:off x="9461155" y="2281880"/>
            <a:ext cx="44072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8B36AE1-C07B-648D-C820-CDA63C0777DF}"/>
              </a:ext>
            </a:extLst>
          </p:cNvPr>
          <p:cNvCxnSpPr>
            <a:cxnSpLocks/>
          </p:cNvCxnSpPr>
          <p:nvPr/>
        </p:nvCxnSpPr>
        <p:spPr>
          <a:xfrm>
            <a:off x="5243382" y="2590799"/>
            <a:ext cx="484796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2E091CE-EED1-8C7C-F9DA-1BE60B1D9B51}"/>
              </a:ext>
            </a:extLst>
          </p:cNvPr>
          <p:cNvCxnSpPr>
            <a:cxnSpLocks/>
          </p:cNvCxnSpPr>
          <p:nvPr/>
        </p:nvCxnSpPr>
        <p:spPr>
          <a:xfrm flipV="1">
            <a:off x="3875899" y="2873073"/>
            <a:ext cx="5805619" cy="142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57B35A8-CCB3-9579-C4C7-CED5A158CF63}"/>
              </a:ext>
            </a:extLst>
          </p:cNvPr>
          <p:cNvCxnSpPr>
            <a:cxnSpLocks/>
          </p:cNvCxnSpPr>
          <p:nvPr/>
        </p:nvCxnSpPr>
        <p:spPr>
          <a:xfrm>
            <a:off x="1952361" y="5964194"/>
            <a:ext cx="732344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317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F780-0440-56D6-8010-C5394978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Insight-to-Text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D3D1B6-C18F-A438-6132-C8EBDA30B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717" y="365125"/>
            <a:ext cx="8445083" cy="6068625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2897AD-A09C-E2BB-3F2F-05A90FC0B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218DF-FCB6-96FE-0737-7EF1C7E43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04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F780-0440-56D6-8010-C5394978A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3"/>
            <a:ext cx="2456934" cy="5951331"/>
          </a:xfrm>
        </p:spPr>
        <p:txBody>
          <a:bodyPr>
            <a:normAutofit/>
          </a:bodyPr>
          <a:lstStyle/>
          <a:p>
            <a:r>
              <a:rPr lang="en-US" dirty="0"/>
              <a:t>Insight-to-Text Example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3F8D14-4F61-6D3C-7F27-6ED2B7B613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5135" y="365124"/>
            <a:ext cx="8058665" cy="5951331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B7FC9-AA17-9220-7448-CEC56D57C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5395-0A53-0F72-8B95-08CC83996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16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D9103D-9023-EC7F-D408-FF9CFCFE2307}"/>
              </a:ext>
            </a:extLst>
          </p:cNvPr>
          <p:cNvCxnSpPr>
            <a:cxnSpLocks/>
          </p:cNvCxnSpPr>
          <p:nvPr/>
        </p:nvCxnSpPr>
        <p:spPr>
          <a:xfrm>
            <a:off x="4431957" y="1070918"/>
            <a:ext cx="40365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9535569-99C1-9EF4-2B75-CA91F67A92D0}"/>
              </a:ext>
            </a:extLst>
          </p:cNvPr>
          <p:cNvCxnSpPr>
            <a:cxnSpLocks/>
          </p:cNvCxnSpPr>
          <p:nvPr/>
        </p:nvCxnSpPr>
        <p:spPr>
          <a:xfrm>
            <a:off x="5033319" y="2800864"/>
            <a:ext cx="465437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ABCABA-70F6-7996-75DC-0DDDD164950C}"/>
              </a:ext>
            </a:extLst>
          </p:cNvPr>
          <p:cNvCxnSpPr>
            <a:cxnSpLocks/>
          </p:cNvCxnSpPr>
          <p:nvPr/>
        </p:nvCxnSpPr>
        <p:spPr>
          <a:xfrm>
            <a:off x="4922109" y="1070918"/>
            <a:ext cx="448550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FAE891-92D5-C9CB-71AE-C0ADB897DE59}"/>
              </a:ext>
            </a:extLst>
          </p:cNvPr>
          <p:cNvCxnSpPr>
            <a:cxnSpLocks/>
          </p:cNvCxnSpPr>
          <p:nvPr/>
        </p:nvCxnSpPr>
        <p:spPr>
          <a:xfrm>
            <a:off x="9473512" y="1070918"/>
            <a:ext cx="147457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8EB4803-EDF2-5EAC-FAF4-22D9ADD4AD9E}"/>
              </a:ext>
            </a:extLst>
          </p:cNvPr>
          <p:cNvCxnSpPr>
            <a:cxnSpLocks/>
          </p:cNvCxnSpPr>
          <p:nvPr/>
        </p:nvCxnSpPr>
        <p:spPr>
          <a:xfrm>
            <a:off x="3599935" y="1355123"/>
            <a:ext cx="217478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E454D0D-4159-A505-7774-CFDE20B14359}"/>
              </a:ext>
            </a:extLst>
          </p:cNvPr>
          <p:cNvCxnSpPr>
            <a:cxnSpLocks/>
          </p:cNvCxnSpPr>
          <p:nvPr/>
        </p:nvCxnSpPr>
        <p:spPr>
          <a:xfrm>
            <a:off x="5960076" y="1359241"/>
            <a:ext cx="24013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1331C97-0AA7-016D-BD0F-D2599FA069AE}"/>
              </a:ext>
            </a:extLst>
          </p:cNvPr>
          <p:cNvCxnSpPr>
            <a:cxnSpLocks/>
          </p:cNvCxnSpPr>
          <p:nvPr/>
        </p:nvCxnSpPr>
        <p:spPr>
          <a:xfrm>
            <a:off x="3599935" y="3085069"/>
            <a:ext cx="7010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85091D9-E3CB-F11F-4423-0152CC054471}"/>
              </a:ext>
            </a:extLst>
          </p:cNvPr>
          <p:cNvCxnSpPr>
            <a:cxnSpLocks/>
          </p:cNvCxnSpPr>
          <p:nvPr/>
        </p:nvCxnSpPr>
        <p:spPr>
          <a:xfrm>
            <a:off x="3599935" y="3352799"/>
            <a:ext cx="7010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0B23684-4396-16E6-00BE-1AE514C8793A}"/>
              </a:ext>
            </a:extLst>
          </p:cNvPr>
          <p:cNvCxnSpPr>
            <a:cxnSpLocks/>
          </p:cNvCxnSpPr>
          <p:nvPr/>
        </p:nvCxnSpPr>
        <p:spPr>
          <a:xfrm>
            <a:off x="3599935" y="3637004"/>
            <a:ext cx="734815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E5B2260-CFDD-F81F-BF6F-27D8FAC56D6E}"/>
              </a:ext>
            </a:extLst>
          </p:cNvPr>
          <p:cNvCxnSpPr>
            <a:cxnSpLocks/>
          </p:cNvCxnSpPr>
          <p:nvPr/>
        </p:nvCxnSpPr>
        <p:spPr>
          <a:xfrm>
            <a:off x="3599935" y="3904734"/>
            <a:ext cx="11203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DD3B490-1299-46F7-29EE-4FFA01300B34}"/>
              </a:ext>
            </a:extLst>
          </p:cNvPr>
          <p:cNvCxnSpPr>
            <a:cxnSpLocks/>
          </p:cNvCxnSpPr>
          <p:nvPr/>
        </p:nvCxnSpPr>
        <p:spPr>
          <a:xfrm>
            <a:off x="4835611" y="3908852"/>
            <a:ext cx="52722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0529BA5-D40E-C65B-7DA2-787CBA933A09}"/>
              </a:ext>
            </a:extLst>
          </p:cNvPr>
          <p:cNvCxnSpPr>
            <a:cxnSpLocks/>
          </p:cNvCxnSpPr>
          <p:nvPr/>
        </p:nvCxnSpPr>
        <p:spPr>
          <a:xfrm>
            <a:off x="3599935" y="4184820"/>
            <a:ext cx="26855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6C0C522-C9B5-670D-3ACB-5293CC77499E}"/>
              </a:ext>
            </a:extLst>
          </p:cNvPr>
          <p:cNvCxnSpPr>
            <a:cxnSpLocks/>
          </p:cNvCxnSpPr>
          <p:nvPr/>
        </p:nvCxnSpPr>
        <p:spPr>
          <a:xfrm>
            <a:off x="5354595" y="4452550"/>
            <a:ext cx="52557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1083C48-758F-BCD9-D6C6-42CE9E47AA3D}"/>
              </a:ext>
            </a:extLst>
          </p:cNvPr>
          <p:cNvCxnSpPr>
            <a:cxnSpLocks/>
          </p:cNvCxnSpPr>
          <p:nvPr/>
        </p:nvCxnSpPr>
        <p:spPr>
          <a:xfrm>
            <a:off x="3599935" y="4728517"/>
            <a:ext cx="285029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3C32C6B-33C2-C9D1-0F35-AD2FB0F1481C}"/>
              </a:ext>
            </a:extLst>
          </p:cNvPr>
          <p:cNvCxnSpPr>
            <a:cxnSpLocks/>
          </p:cNvCxnSpPr>
          <p:nvPr/>
        </p:nvCxnSpPr>
        <p:spPr>
          <a:xfrm>
            <a:off x="6557319" y="4728517"/>
            <a:ext cx="40530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D9AFC4B-49B5-0392-8BAC-848F50387A6E}"/>
              </a:ext>
            </a:extLst>
          </p:cNvPr>
          <p:cNvCxnSpPr>
            <a:cxnSpLocks/>
          </p:cNvCxnSpPr>
          <p:nvPr/>
        </p:nvCxnSpPr>
        <p:spPr>
          <a:xfrm>
            <a:off x="3599935" y="5004485"/>
            <a:ext cx="723282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EB2FE5E-8A43-7D68-5E0E-1F5BF49D8864}"/>
              </a:ext>
            </a:extLst>
          </p:cNvPr>
          <p:cNvCxnSpPr>
            <a:cxnSpLocks/>
          </p:cNvCxnSpPr>
          <p:nvPr/>
        </p:nvCxnSpPr>
        <p:spPr>
          <a:xfrm>
            <a:off x="3599935" y="5272215"/>
            <a:ext cx="464923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45AAB1F-8B96-4EFB-CDAC-37560043C758}"/>
              </a:ext>
            </a:extLst>
          </p:cNvPr>
          <p:cNvCxnSpPr>
            <a:cxnSpLocks/>
          </p:cNvCxnSpPr>
          <p:nvPr/>
        </p:nvCxnSpPr>
        <p:spPr>
          <a:xfrm>
            <a:off x="8410317" y="5272215"/>
            <a:ext cx="19446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B7C5971-F5BB-916C-E547-7FAE7D3DEDE2}"/>
              </a:ext>
            </a:extLst>
          </p:cNvPr>
          <p:cNvCxnSpPr>
            <a:cxnSpLocks/>
          </p:cNvCxnSpPr>
          <p:nvPr/>
        </p:nvCxnSpPr>
        <p:spPr>
          <a:xfrm>
            <a:off x="3599935" y="5564659"/>
            <a:ext cx="715044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7231B3D-D16E-B60B-B3F2-F5A766C0528F}"/>
              </a:ext>
            </a:extLst>
          </p:cNvPr>
          <p:cNvCxnSpPr>
            <a:cxnSpLocks/>
          </p:cNvCxnSpPr>
          <p:nvPr/>
        </p:nvCxnSpPr>
        <p:spPr>
          <a:xfrm>
            <a:off x="3599935" y="5824150"/>
            <a:ext cx="661086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C98142C-7452-5E48-7546-596E814B949F}"/>
              </a:ext>
            </a:extLst>
          </p:cNvPr>
          <p:cNvCxnSpPr>
            <a:cxnSpLocks/>
          </p:cNvCxnSpPr>
          <p:nvPr/>
        </p:nvCxnSpPr>
        <p:spPr>
          <a:xfrm>
            <a:off x="3599935" y="6108356"/>
            <a:ext cx="83202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03D281F-B888-2EA3-31F5-4A666D5EF3D5}"/>
              </a:ext>
            </a:extLst>
          </p:cNvPr>
          <p:cNvCxnSpPr>
            <a:cxnSpLocks/>
          </p:cNvCxnSpPr>
          <p:nvPr/>
        </p:nvCxnSpPr>
        <p:spPr>
          <a:xfrm>
            <a:off x="9757718" y="2800864"/>
            <a:ext cx="85261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7A6E234-4086-D737-8061-28994AAACE10}"/>
              </a:ext>
            </a:extLst>
          </p:cNvPr>
          <p:cNvCxnSpPr>
            <a:cxnSpLocks/>
          </p:cNvCxnSpPr>
          <p:nvPr/>
        </p:nvCxnSpPr>
        <p:spPr>
          <a:xfrm>
            <a:off x="3599935" y="1070918"/>
            <a:ext cx="61783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647C495D-C4CA-ACCA-6322-BCC175334713}"/>
              </a:ext>
            </a:extLst>
          </p:cNvPr>
          <p:cNvCxnSpPr>
            <a:cxnSpLocks/>
          </p:cNvCxnSpPr>
          <p:nvPr/>
        </p:nvCxnSpPr>
        <p:spPr>
          <a:xfrm>
            <a:off x="3599935" y="1635210"/>
            <a:ext cx="61783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7FF92A1-F89D-AA01-5E31-238F9F28C2F8}"/>
              </a:ext>
            </a:extLst>
          </p:cNvPr>
          <p:cNvCxnSpPr>
            <a:cxnSpLocks/>
          </p:cNvCxnSpPr>
          <p:nvPr/>
        </p:nvCxnSpPr>
        <p:spPr>
          <a:xfrm>
            <a:off x="3599934" y="1911178"/>
            <a:ext cx="112034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4A6157D5-6965-1514-EEE2-097DC79671E7}"/>
              </a:ext>
            </a:extLst>
          </p:cNvPr>
          <p:cNvCxnSpPr>
            <a:cxnSpLocks/>
          </p:cNvCxnSpPr>
          <p:nvPr/>
        </p:nvCxnSpPr>
        <p:spPr>
          <a:xfrm>
            <a:off x="3599934" y="2800864"/>
            <a:ext cx="123567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25DC710D-A78D-F5BB-36B3-BAFFA047E3E4}"/>
              </a:ext>
            </a:extLst>
          </p:cNvPr>
          <p:cNvCxnSpPr>
            <a:cxnSpLocks/>
          </p:cNvCxnSpPr>
          <p:nvPr/>
        </p:nvCxnSpPr>
        <p:spPr>
          <a:xfrm>
            <a:off x="3599933" y="4452550"/>
            <a:ext cx="15322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2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F780-0440-56D6-8010-C5394978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Text-to-ES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8E783B-5F25-6261-0F3B-55E10A4D7E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779" y="365124"/>
            <a:ext cx="8833022" cy="6097189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FCA3E0-D7D7-F0ED-7437-47127209D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D5EF2-2A65-8A1C-9E0C-0E4FF731F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682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F780-0440-56D6-8010-C5394978A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2640"/>
            <a:ext cx="2456935" cy="3382062"/>
          </a:xfrm>
        </p:spPr>
        <p:txBody>
          <a:bodyPr/>
          <a:lstStyle/>
          <a:p>
            <a:r>
              <a:rPr lang="en-US" dirty="0"/>
              <a:t>Text-to-ES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3F84DE-388B-98E6-A138-FD417E400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5134" y="1622640"/>
            <a:ext cx="8058666" cy="3382064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CB4D6-2422-2D13-1F46-AEEA034EF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BA227-85E1-93C0-8092-06FEE02DB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18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CAB9D6B-B3B0-1919-C5BC-601425747BFB}"/>
              </a:ext>
            </a:extLst>
          </p:cNvPr>
          <p:cNvCxnSpPr>
            <a:cxnSpLocks/>
          </p:cNvCxnSpPr>
          <p:nvPr/>
        </p:nvCxnSpPr>
        <p:spPr>
          <a:xfrm>
            <a:off x="3593990" y="2305878"/>
            <a:ext cx="111318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34B4AE7-5ADB-1CA9-0CA5-9FCCEC15AEDA}"/>
              </a:ext>
            </a:extLst>
          </p:cNvPr>
          <p:cNvCxnSpPr>
            <a:cxnSpLocks/>
          </p:cNvCxnSpPr>
          <p:nvPr/>
        </p:nvCxnSpPr>
        <p:spPr>
          <a:xfrm>
            <a:off x="3593990" y="2847892"/>
            <a:ext cx="8269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1E94F90-A002-3397-837C-012DE81A83B3}"/>
              </a:ext>
            </a:extLst>
          </p:cNvPr>
          <p:cNvCxnSpPr>
            <a:cxnSpLocks/>
          </p:cNvCxnSpPr>
          <p:nvPr/>
        </p:nvCxnSpPr>
        <p:spPr>
          <a:xfrm>
            <a:off x="3593990" y="3731812"/>
            <a:ext cx="93030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C93F4A9-04C3-C2D2-B610-AECBF78E249A}"/>
              </a:ext>
            </a:extLst>
          </p:cNvPr>
          <p:cNvCxnSpPr>
            <a:cxnSpLocks/>
          </p:cNvCxnSpPr>
          <p:nvPr/>
        </p:nvCxnSpPr>
        <p:spPr>
          <a:xfrm>
            <a:off x="4923183" y="2305878"/>
            <a:ext cx="208986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ECC89E-54CC-A227-93D6-72F07C0FD4C7}"/>
              </a:ext>
            </a:extLst>
          </p:cNvPr>
          <p:cNvCxnSpPr>
            <a:cxnSpLocks/>
          </p:cNvCxnSpPr>
          <p:nvPr/>
        </p:nvCxnSpPr>
        <p:spPr>
          <a:xfrm>
            <a:off x="9589273" y="2305878"/>
            <a:ext cx="117811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FE90593-E49F-EADE-493A-330432793EAB}"/>
              </a:ext>
            </a:extLst>
          </p:cNvPr>
          <p:cNvCxnSpPr>
            <a:cxnSpLocks/>
          </p:cNvCxnSpPr>
          <p:nvPr/>
        </p:nvCxnSpPr>
        <p:spPr>
          <a:xfrm>
            <a:off x="4110826" y="2585499"/>
            <a:ext cx="149484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FD3E3CE-65AF-B95B-4F17-ACF87C2FE13E}"/>
              </a:ext>
            </a:extLst>
          </p:cNvPr>
          <p:cNvCxnSpPr>
            <a:cxnSpLocks/>
          </p:cNvCxnSpPr>
          <p:nvPr/>
        </p:nvCxnSpPr>
        <p:spPr>
          <a:xfrm>
            <a:off x="5677231" y="2585499"/>
            <a:ext cx="76332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708D022-F97F-A332-D35B-AF992270B5F8}"/>
              </a:ext>
            </a:extLst>
          </p:cNvPr>
          <p:cNvCxnSpPr>
            <a:cxnSpLocks/>
          </p:cNvCxnSpPr>
          <p:nvPr/>
        </p:nvCxnSpPr>
        <p:spPr>
          <a:xfrm>
            <a:off x="7609398" y="3731812"/>
            <a:ext cx="325208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C030130-EE18-BC09-D6B8-3C79A9B3B253}"/>
              </a:ext>
            </a:extLst>
          </p:cNvPr>
          <p:cNvCxnSpPr>
            <a:cxnSpLocks/>
          </p:cNvCxnSpPr>
          <p:nvPr/>
        </p:nvCxnSpPr>
        <p:spPr>
          <a:xfrm>
            <a:off x="3593990" y="4011432"/>
            <a:ext cx="17492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A65CEE0-3163-959F-A92F-D82EA80C1DF1}"/>
              </a:ext>
            </a:extLst>
          </p:cNvPr>
          <p:cNvCxnSpPr>
            <a:cxnSpLocks/>
          </p:cNvCxnSpPr>
          <p:nvPr/>
        </p:nvCxnSpPr>
        <p:spPr>
          <a:xfrm>
            <a:off x="3927944" y="4011432"/>
            <a:ext cx="645645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93D4003-3046-509C-74A8-98116752E445}"/>
              </a:ext>
            </a:extLst>
          </p:cNvPr>
          <p:cNvCxnSpPr>
            <a:cxnSpLocks/>
          </p:cNvCxnSpPr>
          <p:nvPr/>
        </p:nvCxnSpPr>
        <p:spPr>
          <a:xfrm flipV="1">
            <a:off x="3593990" y="4267199"/>
            <a:ext cx="7013050" cy="39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0C8222B-2C87-57E1-5867-404F1790C68B}"/>
              </a:ext>
            </a:extLst>
          </p:cNvPr>
          <p:cNvCxnSpPr>
            <a:cxnSpLocks/>
          </p:cNvCxnSpPr>
          <p:nvPr/>
        </p:nvCxnSpPr>
        <p:spPr>
          <a:xfrm>
            <a:off x="3593990" y="4538869"/>
            <a:ext cx="284656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04EB97D-8671-26FA-D881-6251B7DAF0B5}"/>
              </a:ext>
            </a:extLst>
          </p:cNvPr>
          <p:cNvCxnSpPr>
            <a:cxnSpLocks/>
          </p:cNvCxnSpPr>
          <p:nvPr/>
        </p:nvCxnSpPr>
        <p:spPr>
          <a:xfrm>
            <a:off x="6599976" y="4538869"/>
            <a:ext cx="310856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0CA7E36-F9F4-E2ED-D7B9-A72D59ADA3EB}"/>
              </a:ext>
            </a:extLst>
          </p:cNvPr>
          <p:cNvCxnSpPr>
            <a:cxnSpLocks/>
          </p:cNvCxnSpPr>
          <p:nvPr/>
        </p:nvCxnSpPr>
        <p:spPr>
          <a:xfrm>
            <a:off x="3593990" y="4810538"/>
            <a:ext cx="348267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BC8D7A2-3C3E-7603-A477-9FD3619B9DDE}"/>
              </a:ext>
            </a:extLst>
          </p:cNvPr>
          <p:cNvCxnSpPr>
            <a:cxnSpLocks/>
          </p:cNvCxnSpPr>
          <p:nvPr/>
        </p:nvCxnSpPr>
        <p:spPr>
          <a:xfrm>
            <a:off x="7108467" y="4810538"/>
            <a:ext cx="2067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1AAF7B4-B067-23CF-F577-BD3A6EE0807E}"/>
              </a:ext>
            </a:extLst>
          </p:cNvPr>
          <p:cNvCxnSpPr>
            <a:cxnSpLocks/>
          </p:cNvCxnSpPr>
          <p:nvPr/>
        </p:nvCxnSpPr>
        <p:spPr>
          <a:xfrm>
            <a:off x="7459276" y="4810538"/>
            <a:ext cx="79512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AC33401-4BF1-D90B-F9D3-666DBF90D053}"/>
              </a:ext>
            </a:extLst>
          </p:cNvPr>
          <p:cNvCxnSpPr>
            <a:cxnSpLocks/>
          </p:cNvCxnSpPr>
          <p:nvPr/>
        </p:nvCxnSpPr>
        <p:spPr>
          <a:xfrm>
            <a:off x="5605670" y="3731812"/>
            <a:ext cx="19401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38BE2C6-7F8F-3CA7-08B6-054713C19E8C}"/>
              </a:ext>
            </a:extLst>
          </p:cNvPr>
          <p:cNvCxnSpPr>
            <a:cxnSpLocks/>
          </p:cNvCxnSpPr>
          <p:nvPr/>
        </p:nvCxnSpPr>
        <p:spPr>
          <a:xfrm>
            <a:off x="10448014" y="4011432"/>
            <a:ext cx="31937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319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F780-0440-56D6-8010-C5394978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SmartSearch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C52B6B-1198-0686-7E4E-C16D4F696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30" y="1459281"/>
            <a:ext cx="10517770" cy="4735577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9E945-8467-B34F-25A4-7B11E12A7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14709A-F5AB-E6E4-1106-1B783B9AD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99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F605F-815A-0BDC-862C-14A0DF3A9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A76F9-1D67-AC17-B094-01F7E698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Introduction</a:t>
            </a:r>
          </a:p>
          <a:p>
            <a:r>
              <a:rPr lang="en-US" sz="2000" dirty="0"/>
              <a:t>Design</a:t>
            </a:r>
          </a:p>
          <a:p>
            <a:r>
              <a:rPr lang="en-US" sz="2000" dirty="0"/>
              <a:t>Results</a:t>
            </a:r>
          </a:p>
          <a:p>
            <a:r>
              <a:rPr lang="en-US" sz="2000" dirty="0"/>
              <a:t>Conclusion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584BADB-838A-A106-FDFA-C67337104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Enhancing Log Analytics with Generative AI – Edin Guso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91BF8F8-4938-8425-E395-2AC6B7F09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26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F780-0440-56D6-8010-C5394978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Auditor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DDBCD5-8DFB-022D-0DCD-8999BF74A6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967" y="365125"/>
            <a:ext cx="8791833" cy="6068757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43B26-6B67-B089-68E8-981F0FE54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76B8AF-1E2B-832F-C0CE-275D41D6E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0424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F780-0440-56D6-8010-C5394978A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20930"/>
            <a:ext cx="2456935" cy="2578213"/>
          </a:xfrm>
        </p:spPr>
        <p:txBody>
          <a:bodyPr/>
          <a:lstStyle/>
          <a:p>
            <a:r>
              <a:rPr lang="en-US" dirty="0"/>
              <a:t>Query Auditor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D36A06-9EE6-A096-4706-FD28778587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4344" y="2139892"/>
            <a:ext cx="8059456" cy="2578215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668AB1-B69A-D11B-6427-043CEBC09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77369-E75E-8414-A66F-1797F6292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21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A5F2183-B33F-4059-9C9C-448EC72AFB3A}"/>
              </a:ext>
            </a:extLst>
          </p:cNvPr>
          <p:cNvCxnSpPr/>
          <p:nvPr/>
        </p:nvCxnSpPr>
        <p:spPr>
          <a:xfrm>
            <a:off x="3586038" y="2822713"/>
            <a:ext cx="113703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65B8C-DAB8-E3D7-AA67-986A25B6F9F6}"/>
              </a:ext>
            </a:extLst>
          </p:cNvPr>
          <p:cNvCxnSpPr>
            <a:cxnSpLocks/>
          </p:cNvCxnSpPr>
          <p:nvPr/>
        </p:nvCxnSpPr>
        <p:spPr>
          <a:xfrm>
            <a:off x="3586038" y="3364727"/>
            <a:ext cx="81898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3150676-83D7-EE07-3E34-3FEDC4D8FF06}"/>
              </a:ext>
            </a:extLst>
          </p:cNvPr>
          <p:cNvCxnSpPr>
            <a:cxnSpLocks/>
          </p:cNvCxnSpPr>
          <p:nvPr/>
        </p:nvCxnSpPr>
        <p:spPr>
          <a:xfrm>
            <a:off x="3586038" y="4232744"/>
            <a:ext cx="166977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D403F43-48F9-0FAB-3E37-55F89526BE71}"/>
              </a:ext>
            </a:extLst>
          </p:cNvPr>
          <p:cNvCxnSpPr>
            <a:cxnSpLocks/>
          </p:cNvCxnSpPr>
          <p:nvPr/>
        </p:nvCxnSpPr>
        <p:spPr>
          <a:xfrm>
            <a:off x="3586038" y="4504413"/>
            <a:ext cx="155845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E82138-C198-2A79-8175-2F3042C5A713}"/>
              </a:ext>
            </a:extLst>
          </p:cNvPr>
          <p:cNvCxnSpPr>
            <a:cxnSpLocks/>
          </p:cNvCxnSpPr>
          <p:nvPr/>
        </p:nvCxnSpPr>
        <p:spPr>
          <a:xfrm>
            <a:off x="4524292" y="3102334"/>
            <a:ext cx="113041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83FD14E-9646-0A3C-BEB1-3398A42D681A}"/>
              </a:ext>
            </a:extLst>
          </p:cNvPr>
          <p:cNvCxnSpPr>
            <a:cxnSpLocks/>
          </p:cNvCxnSpPr>
          <p:nvPr/>
        </p:nvCxnSpPr>
        <p:spPr>
          <a:xfrm>
            <a:off x="9169179" y="3102334"/>
            <a:ext cx="158098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46B9579-CF87-1D80-CB15-920A500EEB94}"/>
              </a:ext>
            </a:extLst>
          </p:cNvPr>
          <p:cNvCxnSpPr>
            <a:cxnSpLocks/>
          </p:cNvCxnSpPr>
          <p:nvPr/>
        </p:nvCxnSpPr>
        <p:spPr>
          <a:xfrm>
            <a:off x="7508682" y="3102334"/>
            <a:ext cx="158098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3A72F7A-91D0-7636-6872-9753274945CA}"/>
              </a:ext>
            </a:extLst>
          </p:cNvPr>
          <p:cNvCxnSpPr>
            <a:cxnSpLocks/>
          </p:cNvCxnSpPr>
          <p:nvPr/>
        </p:nvCxnSpPr>
        <p:spPr>
          <a:xfrm>
            <a:off x="8857753" y="2830664"/>
            <a:ext cx="168567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0BCB438-C9CB-9F88-95E2-7885CCCCF173}"/>
              </a:ext>
            </a:extLst>
          </p:cNvPr>
          <p:cNvCxnSpPr>
            <a:cxnSpLocks/>
          </p:cNvCxnSpPr>
          <p:nvPr/>
        </p:nvCxnSpPr>
        <p:spPr>
          <a:xfrm>
            <a:off x="7410616" y="4238045"/>
            <a:ext cx="284656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EABC312-583F-BB97-AEF6-E396E3D0D66C}"/>
              </a:ext>
            </a:extLst>
          </p:cNvPr>
          <p:cNvCxnSpPr>
            <a:cxnSpLocks/>
          </p:cNvCxnSpPr>
          <p:nvPr/>
        </p:nvCxnSpPr>
        <p:spPr>
          <a:xfrm>
            <a:off x="5360505" y="4504413"/>
            <a:ext cx="167639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1717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F780-0440-56D6-8010-C5394978A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345428"/>
            <a:ext cx="2456935" cy="3903943"/>
          </a:xfrm>
        </p:spPr>
        <p:txBody>
          <a:bodyPr>
            <a:normAutofit/>
          </a:bodyPr>
          <a:lstStyle/>
          <a:p>
            <a:r>
              <a:rPr lang="en-US" dirty="0"/>
              <a:t>Smart</a:t>
            </a:r>
            <a:br>
              <a:rPr lang="en-US" dirty="0"/>
            </a:br>
            <a:r>
              <a:rPr lang="en-US" dirty="0"/>
              <a:t>Search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938A62-54C3-0582-605D-8C137684F2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5135" y="1473892"/>
            <a:ext cx="8058665" cy="390394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D92937-907E-416C-EEFB-A49D4AFEFA86}"/>
              </a:ext>
            </a:extLst>
          </p:cNvPr>
          <p:cNvSpPr txBox="1"/>
          <p:nvPr/>
        </p:nvSpPr>
        <p:spPr>
          <a:xfrm>
            <a:off x="3601942" y="5638904"/>
            <a:ext cx="74911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</a:rPr>
              <a:t>HTTP Status: 500 (Internal Server Error) and Win32 Status: 64 (</a:t>
            </a:r>
            <a:r>
              <a:rPr lang="en-US" sz="1200" dirty="0" err="1">
                <a:latin typeface="Consolas" panose="020B0609020204030204" pitchFamily="49" charset="0"/>
              </a:rPr>
              <a:t>Netname</a:t>
            </a:r>
            <a:r>
              <a:rPr lang="en-US" sz="1200" dirty="0">
                <a:latin typeface="Consolas" panose="020B0609020204030204" pitchFamily="49" charset="0"/>
              </a:rPr>
              <a:t> Deleted) on &lt;*&gt;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AF8894A-1AF0-43C6-4099-61B88A695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BBEACC0-33E1-CB97-B388-5EB369679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22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EB44045-616A-9D89-58D5-C9231903CA57}"/>
              </a:ext>
            </a:extLst>
          </p:cNvPr>
          <p:cNvCxnSpPr>
            <a:cxnSpLocks/>
          </p:cNvCxnSpPr>
          <p:nvPr/>
        </p:nvCxnSpPr>
        <p:spPr>
          <a:xfrm>
            <a:off x="3601941" y="2162755"/>
            <a:ext cx="113703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AEBB9DF-96E7-886E-123C-598413092D93}"/>
              </a:ext>
            </a:extLst>
          </p:cNvPr>
          <p:cNvCxnSpPr>
            <a:cxnSpLocks/>
          </p:cNvCxnSpPr>
          <p:nvPr/>
        </p:nvCxnSpPr>
        <p:spPr>
          <a:xfrm>
            <a:off x="3601941" y="2704770"/>
            <a:ext cx="85078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E754554-0CDE-1369-3E1C-182127443C57}"/>
              </a:ext>
            </a:extLst>
          </p:cNvPr>
          <p:cNvCxnSpPr>
            <a:cxnSpLocks/>
          </p:cNvCxnSpPr>
          <p:nvPr/>
        </p:nvCxnSpPr>
        <p:spPr>
          <a:xfrm>
            <a:off x="3601941" y="2984391"/>
            <a:ext cx="125630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1DAA1E9-F3D5-EA9C-EBA5-F3909F185E0A}"/>
              </a:ext>
            </a:extLst>
          </p:cNvPr>
          <p:cNvCxnSpPr>
            <a:cxnSpLocks/>
          </p:cNvCxnSpPr>
          <p:nvPr/>
        </p:nvCxnSpPr>
        <p:spPr>
          <a:xfrm>
            <a:off x="3601941" y="3836506"/>
            <a:ext cx="104162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52530F-1A2C-ACA7-D1BB-5B3068A9A45D}"/>
              </a:ext>
            </a:extLst>
          </p:cNvPr>
          <p:cNvCxnSpPr>
            <a:cxnSpLocks/>
          </p:cNvCxnSpPr>
          <p:nvPr/>
        </p:nvCxnSpPr>
        <p:spPr>
          <a:xfrm>
            <a:off x="3601941" y="4919208"/>
            <a:ext cx="93030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FB5BC39-5A5D-C490-C3BA-7498D04ADCE3}"/>
              </a:ext>
            </a:extLst>
          </p:cNvPr>
          <p:cNvCxnSpPr>
            <a:cxnSpLocks/>
          </p:cNvCxnSpPr>
          <p:nvPr/>
        </p:nvCxnSpPr>
        <p:spPr>
          <a:xfrm>
            <a:off x="4532243" y="2434424"/>
            <a:ext cx="113703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63D913B-0D3C-5AF9-AD2C-A982F657480E}"/>
              </a:ext>
            </a:extLst>
          </p:cNvPr>
          <p:cNvCxnSpPr>
            <a:cxnSpLocks/>
          </p:cNvCxnSpPr>
          <p:nvPr/>
        </p:nvCxnSpPr>
        <p:spPr>
          <a:xfrm>
            <a:off x="9200984" y="2437074"/>
            <a:ext cx="157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FC3125D-1900-AEF9-941D-7DB4BD6D22A2}"/>
              </a:ext>
            </a:extLst>
          </p:cNvPr>
          <p:cNvCxnSpPr>
            <a:cxnSpLocks/>
          </p:cNvCxnSpPr>
          <p:nvPr/>
        </p:nvCxnSpPr>
        <p:spPr>
          <a:xfrm>
            <a:off x="7532535" y="2434424"/>
            <a:ext cx="15730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18DCBFC-D1A4-5900-D1D1-0F3F81BA06B3}"/>
              </a:ext>
            </a:extLst>
          </p:cNvPr>
          <p:cNvCxnSpPr>
            <a:cxnSpLocks/>
          </p:cNvCxnSpPr>
          <p:nvPr/>
        </p:nvCxnSpPr>
        <p:spPr>
          <a:xfrm>
            <a:off x="8877631" y="2162755"/>
            <a:ext cx="172940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9CF4498-64AA-04AB-A0FC-F0A3B372A7CE}"/>
              </a:ext>
            </a:extLst>
          </p:cNvPr>
          <p:cNvCxnSpPr>
            <a:cxnSpLocks/>
          </p:cNvCxnSpPr>
          <p:nvPr/>
        </p:nvCxnSpPr>
        <p:spPr>
          <a:xfrm>
            <a:off x="7665057" y="3836506"/>
            <a:ext cx="326798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3D2CF56-25D4-FC9B-DE2F-487F398C5572}"/>
              </a:ext>
            </a:extLst>
          </p:cNvPr>
          <p:cNvCxnSpPr>
            <a:cxnSpLocks/>
          </p:cNvCxnSpPr>
          <p:nvPr/>
        </p:nvCxnSpPr>
        <p:spPr>
          <a:xfrm>
            <a:off x="3601941" y="4108176"/>
            <a:ext cx="608274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093BED1-67B6-2ECE-D7DE-7C315FD7CF2A}"/>
              </a:ext>
            </a:extLst>
          </p:cNvPr>
          <p:cNvCxnSpPr>
            <a:cxnSpLocks/>
          </p:cNvCxnSpPr>
          <p:nvPr/>
        </p:nvCxnSpPr>
        <p:spPr>
          <a:xfrm>
            <a:off x="3601941" y="4386471"/>
            <a:ext cx="41505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DFE597-A6F8-7387-B809-3A9832F87146}"/>
              </a:ext>
            </a:extLst>
          </p:cNvPr>
          <p:cNvCxnSpPr>
            <a:cxnSpLocks/>
          </p:cNvCxnSpPr>
          <p:nvPr/>
        </p:nvCxnSpPr>
        <p:spPr>
          <a:xfrm>
            <a:off x="3593989" y="4658140"/>
            <a:ext cx="41585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448A93C-DCC3-4FE9-3A37-881B1745546C}"/>
              </a:ext>
            </a:extLst>
          </p:cNvPr>
          <p:cNvCxnSpPr>
            <a:cxnSpLocks/>
          </p:cNvCxnSpPr>
          <p:nvPr/>
        </p:nvCxnSpPr>
        <p:spPr>
          <a:xfrm>
            <a:off x="4738978" y="4919208"/>
            <a:ext cx="477078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083BBB1-338E-B923-8ADF-F5257B61BDDB}"/>
              </a:ext>
            </a:extLst>
          </p:cNvPr>
          <p:cNvCxnSpPr>
            <a:cxnSpLocks/>
          </p:cNvCxnSpPr>
          <p:nvPr/>
        </p:nvCxnSpPr>
        <p:spPr>
          <a:xfrm>
            <a:off x="3593989" y="5190878"/>
            <a:ext cx="170158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714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martsearch_demo">
            <a:hlinkClick r:id="" action="ppaction://media"/>
            <a:extLst>
              <a:ext uri="{FF2B5EF4-FFF2-40B4-BE49-F238E27FC236}">
                <a16:creationId xmlns:a16="http://schemas.microsoft.com/office/drawing/2014/main" id="{C11DE103-62A1-52E9-B30B-598F4EA88C1D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56" y="0"/>
            <a:ext cx="12030687" cy="6858000"/>
          </a:xfrm>
        </p:spPr>
      </p:pic>
    </p:spTree>
    <p:extLst>
      <p:ext uri="{BB962C8B-B14F-4D97-AF65-F5344CB8AC3E}">
        <p14:creationId xmlns:p14="http://schemas.microsoft.com/office/powerpoint/2010/main" val="280220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1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D01A64-C188-566B-3FB4-80F67B5EF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631755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C124-7566-70CB-93A2-8F355733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825D-478E-C316-426F-4CDE2FFC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Objective</a:t>
            </a:r>
            <a:r>
              <a:rPr lang="en-US" dirty="0"/>
              <a:t>: Assess the effectiveness of developed (eval) agents against control agents</a:t>
            </a:r>
          </a:p>
          <a:p>
            <a:r>
              <a:rPr lang="en-US" b="1" dirty="0"/>
              <a:t>Reference Evaluation</a:t>
            </a:r>
          </a:p>
          <a:p>
            <a:pPr lvl="1"/>
            <a:r>
              <a:rPr lang="en-US" dirty="0"/>
              <a:t>Applied to Text-to-ES and </a:t>
            </a:r>
            <a:r>
              <a:rPr lang="en-US" dirty="0" err="1"/>
              <a:t>SmartSearch</a:t>
            </a:r>
            <a:r>
              <a:rPr lang="en-US" dirty="0"/>
              <a:t> agents</a:t>
            </a:r>
          </a:p>
          <a:p>
            <a:pPr lvl="1"/>
            <a:r>
              <a:rPr lang="en-US" dirty="0"/>
              <a:t>Objectively compare outputs against a golden dataset</a:t>
            </a:r>
          </a:p>
          <a:p>
            <a:pPr lvl="1"/>
            <a:r>
              <a:rPr lang="en-US" dirty="0"/>
              <a:t>Filter and single-level aggregation queries</a:t>
            </a:r>
          </a:p>
          <a:p>
            <a:pPr lvl="1"/>
            <a:r>
              <a:rPr lang="en-US" b="1" dirty="0" err="1"/>
              <a:t>SetSimilarityMetric</a:t>
            </a:r>
            <a:r>
              <a:rPr lang="en-US" dirty="0"/>
              <a:t> and </a:t>
            </a:r>
            <a:r>
              <a:rPr lang="en-US" b="1" dirty="0" err="1"/>
              <a:t>QuerySimilarityMetric</a:t>
            </a:r>
            <a:endParaRPr lang="en-US" dirty="0"/>
          </a:p>
          <a:p>
            <a:r>
              <a:rPr lang="en-US" b="1" dirty="0"/>
              <a:t>A/B Testing</a:t>
            </a:r>
          </a:p>
          <a:p>
            <a:pPr lvl="1"/>
            <a:r>
              <a:rPr lang="en-US" dirty="0"/>
              <a:t>Used for Insight-to-Text tool</a:t>
            </a:r>
          </a:p>
          <a:p>
            <a:pPr lvl="1"/>
            <a:r>
              <a:rPr lang="en-US" dirty="0"/>
              <a:t>LLM-as-a-judge evaluates quality of outputs</a:t>
            </a:r>
          </a:p>
          <a:p>
            <a:pPr lvl="1"/>
            <a:r>
              <a:rPr lang="en-US" dirty="0"/>
              <a:t>Important to address biases like model preference [6] and positional bias [7]</a:t>
            </a:r>
          </a:p>
          <a:p>
            <a:pPr lvl="1"/>
            <a:r>
              <a:rPr lang="en-US" dirty="0"/>
              <a:t>Repeated runs of the judge LLM with non-zero temperature</a:t>
            </a:r>
          </a:p>
          <a:p>
            <a:r>
              <a:rPr lang="en-US" b="1" dirty="0"/>
              <a:t>Diverse Dataset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4B2FC-31F4-60E9-9A1E-797A2E141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6019" y="2224298"/>
            <a:ext cx="2695951" cy="10002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3D8BFD-05A8-0DA5-1F2B-0AF11FF55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361" y="3224563"/>
            <a:ext cx="1543265" cy="885949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DD07E9-1844-9C2E-9D82-635F889B0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D4BDCD-EADB-AF0A-4AC2-92E5FE072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5AFC4A-03C0-CE49-34EE-0E8484A04285}"/>
              </a:ext>
            </a:extLst>
          </p:cNvPr>
          <p:cNvSpPr txBox="1"/>
          <p:nvPr/>
        </p:nvSpPr>
        <p:spPr>
          <a:xfrm>
            <a:off x="183293" y="5978735"/>
            <a:ext cx="11825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800" dirty="0">
              <a:latin typeface="LM Roman 10" panose="00000500000000000000" pitchFamily="50" charset="0"/>
            </a:endParaRPr>
          </a:p>
          <a:p>
            <a:r>
              <a:rPr lang="en-US" sz="800" dirty="0">
                <a:latin typeface="LM Roman 10" panose="00000500000000000000" pitchFamily="50" charset="0"/>
              </a:rPr>
              <a:t>[6] Yang Liu, Dan </a:t>
            </a:r>
            <a:r>
              <a:rPr lang="en-US" sz="800" dirty="0" err="1">
                <a:latin typeface="LM Roman 10" panose="00000500000000000000" pitchFamily="50" charset="0"/>
              </a:rPr>
              <a:t>Iter</a:t>
            </a:r>
            <a:r>
              <a:rPr lang="en-US" sz="800" dirty="0">
                <a:latin typeface="LM Roman 10" panose="00000500000000000000" pitchFamily="50" charset="0"/>
              </a:rPr>
              <a:t>, </a:t>
            </a:r>
            <a:r>
              <a:rPr lang="en-US" sz="800" dirty="0" err="1">
                <a:latin typeface="LM Roman 10" panose="00000500000000000000" pitchFamily="50" charset="0"/>
              </a:rPr>
              <a:t>Yichong</a:t>
            </a:r>
            <a:r>
              <a:rPr lang="en-US" sz="800" dirty="0">
                <a:latin typeface="LM Roman 10" panose="00000500000000000000" pitchFamily="50" charset="0"/>
              </a:rPr>
              <a:t> Xu, </a:t>
            </a:r>
            <a:r>
              <a:rPr lang="en-US" sz="800" dirty="0" err="1">
                <a:latin typeface="LM Roman 10" panose="00000500000000000000" pitchFamily="50" charset="0"/>
              </a:rPr>
              <a:t>Shuohang</a:t>
            </a:r>
            <a:r>
              <a:rPr lang="en-US" sz="800" dirty="0">
                <a:latin typeface="LM Roman 10" panose="00000500000000000000" pitchFamily="50" charset="0"/>
              </a:rPr>
              <a:t> Wang, </a:t>
            </a:r>
            <a:r>
              <a:rPr lang="en-US" sz="800" dirty="0" err="1">
                <a:latin typeface="LM Roman 10" panose="00000500000000000000" pitchFamily="50" charset="0"/>
              </a:rPr>
              <a:t>Ruochen</a:t>
            </a:r>
            <a:r>
              <a:rPr lang="en-US" sz="800" dirty="0">
                <a:latin typeface="LM Roman 10" panose="00000500000000000000" pitchFamily="50" charset="0"/>
              </a:rPr>
              <a:t> Xu, and Chenguang Zhu. “G-EVAL: NLG evaluation using GPT-4 with better human alignment”. In: </a:t>
            </a:r>
            <a:r>
              <a:rPr lang="en-US" sz="800" i="1" dirty="0" err="1">
                <a:latin typeface="LM Roman 10" panose="00000500000000000000" pitchFamily="50" charset="0"/>
              </a:rPr>
              <a:t>arXiv</a:t>
            </a:r>
            <a:r>
              <a:rPr lang="en-US" sz="800" i="1" dirty="0">
                <a:latin typeface="LM Roman 10" panose="00000500000000000000" pitchFamily="50" charset="0"/>
              </a:rPr>
              <a:t> preprint arXiv:2303.16634</a:t>
            </a:r>
            <a:r>
              <a:rPr lang="en-US" sz="800" dirty="0">
                <a:latin typeface="LM Roman 10" panose="00000500000000000000" pitchFamily="50" charset="0"/>
              </a:rPr>
              <a:t> (2023).</a:t>
            </a:r>
          </a:p>
          <a:p>
            <a:r>
              <a:rPr lang="en-US" sz="800" dirty="0">
                <a:latin typeface="LM Roman 10" panose="00000500000000000000" pitchFamily="50" charset="0"/>
              </a:rPr>
              <a:t>[7] </a:t>
            </a:r>
            <a:r>
              <a:rPr lang="en-US" sz="800" dirty="0" err="1">
                <a:latin typeface="LM Roman 10" panose="00000500000000000000" pitchFamily="50" charset="0"/>
              </a:rPr>
              <a:t>Peiyi</a:t>
            </a:r>
            <a:r>
              <a:rPr lang="en-US" sz="800" dirty="0">
                <a:latin typeface="LM Roman 10" panose="00000500000000000000" pitchFamily="50" charset="0"/>
              </a:rPr>
              <a:t> Wang, Lei Li, Liang Chen, </a:t>
            </a:r>
            <a:r>
              <a:rPr lang="en-US" sz="800" dirty="0" err="1">
                <a:latin typeface="LM Roman 10" panose="00000500000000000000" pitchFamily="50" charset="0"/>
              </a:rPr>
              <a:t>Zefan</a:t>
            </a:r>
            <a:r>
              <a:rPr lang="en-US" sz="800" dirty="0">
                <a:latin typeface="LM Roman 10" panose="00000500000000000000" pitchFamily="50" charset="0"/>
              </a:rPr>
              <a:t> Cai, </a:t>
            </a:r>
            <a:r>
              <a:rPr lang="en-US" sz="800" dirty="0" err="1">
                <a:latin typeface="LM Roman 10" panose="00000500000000000000" pitchFamily="50" charset="0"/>
              </a:rPr>
              <a:t>Dawei</a:t>
            </a:r>
            <a:r>
              <a:rPr lang="en-US" sz="800" dirty="0">
                <a:latin typeface="LM Roman 10" panose="00000500000000000000" pitchFamily="50" charset="0"/>
              </a:rPr>
              <a:t> Zhu, </a:t>
            </a:r>
            <a:r>
              <a:rPr lang="en-US" sz="800" dirty="0" err="1">
                <a:latin typeface="LM Roman 10" panose="00000500000000000000" pitchFamily="50" charset="0"/>
              </a:rPr>
              <a:t>Binghuai</a:t>
            </a:r>
            <a:r>
              <a:rPr lang="en-US" sz="800" dirty="0">
                <a:latin typeface="LM Roman 10" panose="00000500000000000000" pitchFamily="50" charset="0"/>
              </a:rPr>
              <a:t> Lin, </a:t>
            </a:r>
            <a:r>
              <a:rPr lang="en-US" sz="800" dirty="0" err="1">
                <a:latin typeface="LM Roman 10" panose="00000500000000000000" pitchFamily="50" charset="0"/>
              </a:rPr>
              <a:t>Yunbo</a:t>
            </a:r>
            <a:r>
              <a:rPr lang="en-US" sz="800" dirty="0">
                <a:latin typeface="LM Roman 10" panose="00000500000000000000" pitchFamily="50" charset="0"/>
              </a:rPr>
              <a:t> Cao, Qi Liu, </a:t>
            </a:r>
            <a:r>
              <a:rPr lang="en-US" sz="800" dirty="0" err="1">
                <a:latin typeface="LM Roman 10" panose="00000500000000000000" pitchFamily="50" charset="0"/>
              </a:rPr>
              <a:t>Tianyu</a:t>
            </a:r>
            <a:r>
              <a:rPr lang="en-US" sz="800" dirty="0">
                <a:latin typeface="LM Roman 10" panose="00000500000000000000" pitchFamily="50" charset="0"/>
              </a:rPr>
              <a:t> Liu, and </a:t>
            </a:r>
            <a:r>
              <a:rPr lang="en-US" sz="800" dirty="0" err="1">
                <a:latin typeface="LM Roman 10" panose="00000500000000000000" pitchFamily="50" charset="0"/>
              </a:rPr>
              <a:t>Zhifang</a:t>
            </a:r>
            <a:r>
              <a:rPr lang="en-US" sz="800" dirty="0">
                <a:latin typeface="LM Roman 10" panose="00000500000000000000" pitchFamily="50" charset="0"/>
              </a:rPr>
              <a:t> Sui. “Large language models are not fair evaluators”. In: </a:t>
            </a:r>
            <a:r>
              <a:rPr lang="en-US" sz="800" i="1" dirty="0" err="1">
                <a:latin typeface="LM Roman 10" panose="00000500000000000000" pitchFamily="50" charset="0"/>
              </a:rPr>
              <a:t>arXiv</a:t>
            </a:r>
            <a:r>
              <a:rPr lang="en-US" sz="800" i="1" dirty="0">
                <a:latin typeface="LM Roman 10" panose="00000500000000000000" pitchFamily="50" charset="0"/>
              </a:rPr>
              <a:t> preprint arXiv:2305.17926</a:t>
            </a:r>
            <a:r>
              <a:rPr lang="en-US" sz="800" dirty="0">
                <a:latin typeface="LM Roman 10" panose="00000500000000000000" pitchFamily="50" charset="0"/>
              </a:rPr>
              <a:t> (2023).</a:t>
            </a:r>
          </a:p>
        </p:txBody>
      </p:sp>
    </p:spTree>
    <p:extLst>
      <p:ext uri="{BB962C8B-B14F-4D97-AF65-F5344CB8AC3E}">
        <p14:creationId xmlns:p14="http://schemas.microsoft.com/office/powerpoint/2010/main" val="400499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C124-7566-70CB-93A2-8F355733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Insight-to-Text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825D-478E-C316-426F-4CDE2FFC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n-US" dirty="0"/>
              <a:t>Judge LLM scores both the eval and control output between 1 and 5</a:t>
            </a:r>
          </a:p>
          <a:p>
            <a:pPr marL="285750" indent="-285750"/>
            <a:r>
              <a:rPr lang="en-US" dirty="0"/>
              <a:t>Every output is evaluated 10 times, and the grades are averaged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A647A-96BE-47E2-FBDC-490B4DC22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00836-B709-B3EE-22B5-976149A2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2909AC-6F5E-9F2D-BE5E-51EB87BA19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672" r="26577"/>
          <a:stretch/>
        </p:blipFill>
        <p:spPr>
          <a:xfrm>
            <a:off x="3568112" y="3066859"/>
            <a:ext cx="5055775" cy="259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68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C124-7566-70CB-93A2-8F355733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Insight-to-Text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825D-478E-C316-426F-4CDE2FFC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n-US" dirty="0"/>
              <a:t>Judge LLM scores both the eval and control output between 1 and 5</a:t>
            </a:r>
          </a:p>
          <a:p>
            <a:pPr marL="285750" indent="-285750"/>
            <a:r>
              <a:rPr lang="en-US" dirty="0"/>
              <a:t>Every output is evaluated 10 times, and the grades are averaged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A647A-96BE-47E2-FBDC-490B4DC22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00836-B709-B3EE-22B5-976149A2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1FAC333-86FA-734A-4DFE-9A63622503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356" y="2519479"/>
            <a:ext cx="9083288" cy="378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1772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C124-7566-70CB-93A2-8F355733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Text-to-ES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825D-478E-C316-426F-4CDE2FFC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M Roman 10" panose="00000500000000000000" pitchFamily="50" charset="0"/>
              </a:rPr>
              <a:t>Score is the similarity between the golden query results and generated query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M Roman 10" panose="00000500000000000000" pitchFamily="50" charset="0"/>
              </a:rPr>
              <a:t>FM: Full match; PM: Partial match; NM: No match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A647A-96BE-47E2-FBDC-490B4DC22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00836-B709-B3EE-22B5-976149A2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86A3A2-380C-8780-9F4C-5F47492C9A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806" r="16530"/>
          <a:stretch/>
        </p:blipFill>
        <p:spPr>
          <a:xfrm>
            <a:off x="2968824" y="3122519"/>
            <a:ext cx="6254352" cy="259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42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C124-7566-70CB-93A2-8F355733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Text-to-ES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825D-478E-C316-426F-4CDE2FFC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M Roman 10" panose="00000500000000000000" pitchFamily="50" charset="0"/>
              </a:rPr>
              <a:t>Score is the similarity between the golden query results and generated query results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A647A-96BE-47E2-FBDC-490B4DC22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00836-B709-B3EE-22B5-976149A2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33E91F-B20F-6AAF-251D-C7B26FF9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615" y="2154800"/>
            <a:ext cx="9786769" cy="407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859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D03A32-876F-9B18-A22C-04026A765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4316400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C124-7566-70CB-93A2-8F355733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SmartSearch</a:t>
            </a:r>
            <a:r>
              <a:rPr lang="en-US" dirty="0"/>
              <a:t> (Syntactic Part)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825D-478E-C316-426F-4CDE2FFC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M Roman 10" panose="00000500000000000000" pitchFamily="50" charset="0"/>
              </a:rPr>
              <a:t>Score is the similarity between the golden query results and generated query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M Roman 10" panose="00000500000000000000" pitchFamily="50" charset="0"/>
              </a:rPr>
              <a:t>FM: Full match; PM: Partial match; NM: No match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A647A-96BE-47E2-FBDC-490B4DC22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00836-B709-B3EE-22B5-976149A2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D9DB8F-D0E0-AADC-F903-096229D0EB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003" r="16709"/>
          <a:stretch/>
        </p:blipFill>
        <p:spPr>
          <a:xfrm>
            <a:off x="2968824" y="3041475"/>
            <a:ext cx="6254352" cy="257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8586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C124-7566-70CB-93A2-8F355733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SmartSearch</a:t>
            </a:r>
            <a:r>
              <a:rPr lang="en-US" dirty="0"/>
              <a:t> (Syntactic Part)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825D-478E-C316-426F-4CDE2FFC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M Roman 10" panose="00000500000000000000" pitchFamily="50" charset="0"/>
              </a:rPr>
              <a:t>Score is the similarity between the golden query results and generated query results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A647A-96BE-47E2-FBDC-490B4DC22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00836-B709-B3EE-22B5-976149A2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E684A16-247E-1C7A-2B66-C982F3CD6A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615" y="2146849"/>
            <a:ext cx="9786769" cy="407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1079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C124-7566-70CB-93A2-8F355733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SmartSearch</a:t>
            </a:r>
            <a:r>
              <a:rPr lang="en-US" dirty="0"/>
              <a:t> (Semantic Part)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825D-478E-C316-426F-4CDE2FFC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n-US" dirty="0">
                <a:latin typeface="LM Roman 10" panose="00000500000000000000" pitchFamily="50" charset="0"/>
              </a:rPr>
              <a:t>Score is the similarity between the golden patterns and generated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M Roman 10" panose="00000500000000000000" pitchFamily="50" charset="0"/>
              </a:rPr>
              <a:t>FM: Full match; PM: Partial match; NM: No match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A647A-96BE-47E2-FBDC-490B4DC22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00836-B709-B3EE-22B5-976149A2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5E4BE2-5A44-CFAD-832C-D0487E6B06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333" r="22095"/>
          <a:stretch/>
        </p:blipFill>
        <p:spPr>
          <a:xfrm>
            <a:off x="2965207" y="3429000"/>
            <a:ext cx="6261585" cy="173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6393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C124-7566-70CB-93A2-8F355733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SmartSearch</a:t>
            </a:r>
            <a:r>
              <a:rPr lang="en-US" dirty="0"/>
              <a:t> (Semantic Part)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825D-478E-C316-426F-4CDE2FFC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n-US" dirty="0">
                <a:latin typeface="LM Roman 10" panose="00000500000000000000" pitchFamily="50" charset="0"/>
              </a:rPr>
              <a:t>Score is the similarity between the golden patterns and generated patterns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A647A-96BE-47E2-FBDC-490B4DC22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00836-B709-B3EE-22B5-976149A2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C4762D-D586-760C-1651-06F34C09E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725" y="2173451"/>
            <a:ext cx="9822550" cy="409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1094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3DE44F-616F-A425-E850-52FE67CC4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057662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5F1C4-F448-83E5-E56C-3E6C750E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942C9-9096-5E1C-53AB-2A0AA5DAB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marR="0" lvl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/>
              <a:t>Key Contributions</a:t>
            </a:r>
          </a:p>
          <a:p>
            <a:pPr marL="514350" lvl="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 err="1"/>
              <a:t>ModuGPT</a:t>
            </a:r>
            <a:r>
              <a:rPr lang="en-US" altLang="en-US" dirty="0"/>
              <a:t> Framework: </a:t>
            </a:r>
            <a:r>
              <a:rPr lang="en-US" dirty="0"/>
              <a:t>Modular framework for LLM-driven tools</a:t>
            </a:r>
            <a:endParaRPr lang="en-US" altLang="en-US" dirty="0"/>
          </a:p>
          <a:p>
            <a:pPr marL="514350" lvl="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Prompt Elements: </a:t>
            </a:r>
            <a:r>
              <a:rPr lang="en-US" dirty="0"/>
              <a:t>Structured components for efficient prompting</a:t>
            </a:r>
            <a:endParaRPr lang="en-US" altLang="en-US" dirty="0"/>
          </a:p>
          <a:p>
            <a:pPr marL="514350" lvl="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Insight-to-Text: </a:t>
            </a:r>
            <a:r>
              <a:rPr lang="en-US" dirty="0"/>
              <a:t>Transforms log insights into explanations</a:t>
            </a:r>
            <a:endParaRPr lang="en-US" altLang="en-US" dirty="0"/>
          </a:p>
          <a:p>
            <a:pPr marL="514350" lvl="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Text-to-ES: </a:t>
            </a:r>
            <a:r>
              <a:rPr lang="en-US" dirty="0"/>
              <a:t>Converts natural language queries to Elasticsearch</a:t>
            </a:r>
            <a:endParaRPr lang="en-US" altLang="en-US" dirty="0"/>
          </a:p>
          <a:p>
            <a:pPr marL="514350" lvl="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 err="1"/>
              <a:t>SmartSearch</a:t>
            </a:r>
            <a:r>
              <a:rPr lang="en-US" altLang="en-US" dirty="0"/>
              <a:t>: </a:t>
            </a:r>
            <a:r>
              <a:rPr lang="en-US" dirty="0"/>
              <a:t>Combines traditional and semantic search</a:t>
            </a:r>
            <a:endParaRPr lang="en-US" altLang="en-US" dirty="0"/>
          </a:p>
          <a:p>
            <a:pPr marL="57150" fontAlgn="base">
              <a:spcBef>
                <a:spcPct val="0"/>
              </a:spcBef>
              <a:spcAft>
                <a:spcPct val="0"/>
              </a:spcAft>
            </a:pPr>
            <a:endParaRPr lang="en-US" altLang="en-US" dirty="0"/>
          </a:p>
          <a:p>
            <a:pPr marL="57150" marR="0" lvl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/>
              <a:t>Impact</a:t>
            </a:r>
          </a:p>
          <a:p>
            <a:pPr marL="514350" lvl="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Address the complexity and volume challenges in modern IT systems</a:t>
            </a:r>
          </a:p>
          <a:p>
            <a:pPr marL="514350" lvl="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More accessible, interpretable, and actionable log analytics</a:t>
            </a:r>
          </a:p>
          <a:p>
            <a:pPr marL="57150" fontAlgn="base">
              <a:spcBef>
                <a:spcPct val="0"/>
              </a:spcBef>
              <a:spcAft>
                <a:spcPct val="0"/>
              </a:spcAft>
            </a:pPr>
            <a:endParaRPr lang="en-US" altLang="en-US" dirty="0"/>
          </a:p>
          <a:p>
            <a:pPr marL="57150" marR="0" lvl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/>
              <a:t>Future Work</a:t>
            </a:r>
          </a:p>
          <a:p>
            <a:pPr marL="514350" lvl="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Ablation Studies</a:t>
            </a:r>
          </a:p>
          <a:p>
            <a:pPr marL="514350" lvl="1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Fine-Tuning</a:t>
            </a:r>
          </a:p>
          <a:p>
            <a:pPr marL="0" indent="0" fontAlgn="base">
              <a:spcBef>
                <a:spcPct val="0"/>
              </a:spcBef>
              <a:spcAft>
                <a:spcPct val="0"/>
              </a:spcAft>
              <a:buNone/>
            </a:pPr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06C23-94AB-40C2-1E91-A41BE1E0D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D8E2D-D65F-585D-2BD6-97C0BFE3A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32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3DE44F-616F-A425-E850-52FE67CC4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4559942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78270-BA0E-1A5D-A1D5-810C9E685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Drain [3]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0CAEA-99EB-3D27-E0DC-C5ACD09A4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Objective</a:t>
            </a:r>
            <a:r>
              <a:rPr lang="en-US" dirty="0"/>
              <a:t>: Efficient online log parsing</a:t>
            </a:r>
          </a:p>
          <a:p>
            <a:r>
              <a:rPr lang="en-US" b="1" dirty="0"/>
              <a:t>Fixed Depth Tree</a:t>
            </a:r>
          </a:p>
          <a:p>
            <a:pPr lvl="1"/>
            <a:r>
              <a:rPr lang="en-US" dirty="0"/>
              <a:t>Quick log categorization</a:t>
            </a:r>
          </a:p>
          <a:p>
            <a:pPr lvl="1"/>
            <a:r>
              <a:rPr lang="en-US" dirty="0"/>
              <a:t>Structured event creation</a:t>
            </a:r>
          </a:p>
          <a:p>
            <a:r>
              <a:rPr lang="en-US" b="1" dirty="0"/>
              <a:t>Preprocessing</a:t>
            </a:r>
          </a:p>
          <a:p>
            <a:pPr lvl="1"/>
            <a:r>
              <a:rPr lang="en-US" dirty="0"/>
              <a:t>Simple regex to remove variables</a:t>
            </a:r>
          </a:p>
          <a:p>
            <a:r>
              <a:rPr lang="en-US" b="1" dirty="0"/>
              <a:t>Token-Based Search</a:t>
            </a:r>
          </a:p>
          <a:p>
            <a:pPr lvl="1"/>
            <a:r>
              <a:rPr lang="en-US" dirty="0"/>
              <a:t>Based on log length and leading tokens</a:t>
            </a:r>
          </a:p>
          <a:p>
            <a:r>
              <a:rPr lang="en-US" b="1" dirty="0"/>
              <a:t>Performance</a:t>
            </a:r>
          </a:p>
          <a:p>
            <a:pPr lvl="1"/>
            <a:r>
              <a:rPr lang="en-US" dirty="0"/>
              <a:t>High accuracy</a:t>
            </a:r>
          </a:p>
          <a:p>
            <a:pPr lvl="1"/>
            <a:r>
              <a:rPr lang="en-US" dirty="0"/>
              <a:t>Up to 81% faster than other parsers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7A108-5CD7-7C2B-565F-8A9DE7552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AFD54-D904-02E7-78DD-2A7A2A994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1367D5-3E9F-BFF6-F9AE-DC3AB99FF05D}"/>
              </a:ext>
            </a:extLst>
          </p:cNvPr>
          <p:cNvSpPr txBox="1"/>
          <p:nvPr/>
        </p:nvSpPr>
        <p:spPr>
          <a:xfrm>
            <a:off x="183293" y="5978735"/>
            <a:ext cx="11825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endParaRPr lang="en-US" sz="800" dirty="0">
              <a:latin typeface="LM Roman 10" panose="00000500000000000000" pitchFamily="50" charset="0"/>
            </a:endParaRPr>
          </a:p>
          <a:p>
            <a:pPr marL="0" indent="0">
              <a:buNone/>
            </a:pPr>
            <a:endParaRPr lang="en-US" sz="800" dirty="0">
              <a:latin typeface="LM Roman 10" panose="00000500000000000000" pitchFamily="50" charset="0"/>
            </a:endParaRPr>
          </a:p>
          <a:p>
            <a:pPr marL="0" indent="0">
              <a:buNone/>
            </a:pPr>
            <a:r>
              <a:rPr lang="en-US" sz="800" dirty="0">
                <a:latin typeface="LM Roman 10" panose="00000500000000000000" pitchFamily="50" charset="0"/>
              </a:rPr>
              <a:t>[3] </a:t>
            </a:r>
            <a:r>
              <a:rPr lang="en-US" sz="800" dirty="0" err="1">
                <a:latin typeface="LM Roman 10" panose="00000500000000000000" pitchFamily="50" charset="0"/>
              </a:rPr>
              <a:t>Pinjia</a:t>
            </a:r>
            <a:r>
              <a:rPr lang="en-US" sz="800" dirty="0">
                <a:latin typeface="LM Roman 10" panose="00000500000000000000" pitchFamily="50" charset="0"/>
              </a:rPr>
              <a:t> He, </a:t>
            </a:r>
            <a:r>
              <a:rPr lang="en-US" sz="800" dirty="0" err="1">
                <a:latin typeface="LM Roman 10" panose="00000500000000000000" pitchFamily="50" charset="0"/>
              </a:rPr>
              <a:t>Jieming</a:t>
            </a:r>
            <a:r>
              <a:rPr lang="en-US" sz="800" dirty="0">
                <a:latin typeface="LM Roman 10" panose="00000500000000000000" pitchFamily="50" charset="0"/>
              </a:rPr>
              <a:t> Zhu, Zibin Zheng, and Michael R. Lyu. “Drain: An online log parsing approach with fixed depth tree”. In: </a:t>
            </a:r>
            <a:r>
              <a:rPr lang="en-US" sz="800" i="1" dirty="0">
                <a:latin typeface="LM Roman 10" panose="00000500000000000000" pitchFamily="50" charset="0"/>
              </a:rPr>
              <a:t>24th International Conference on Web Services (ICWS).</a:t>
            </a:r>
            <a:r>
              <a:rPr lang="en-US" sz="800" dirty="0">
                <a:latin typeface="LM Roman 10" panose="00000500000000000000" pitchFamily="50" charset="0"/>
              </a:rPr>
              <a:t> IEEE. 2017, pp. 33–40.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C1075A-98BF-04CD-92B8-AAA591CA5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313" y="1825625"/>
            <a:ext cx="4873487" cy="370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1962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78270-BA0E-1A5D-A1D5-810C9E685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 [4]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0CAEA-99EB-3D27-E0DC-C5ACD09A4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Objective</a:t>
            </a:r>
            <a:r>
              <a:rPr lang="en-US" dirty="0"/>
              <a:t>: Pre-train deep bidirectional representations for NLP tasks</a:t>
            </a:r>
          </a:p>
          <a:p>
            <a:r>
              <a:rPr lang="en-US" b="1" dirty="0"/>
              <a:t>Architecture</a:t>
            </a:r>
          </a:p>
          <a:p>
            <a:pPr lvl="1"/>
            <a:r>
              <a:rPr lang="en-US" dirty="0"/>
              <a:t>Bidirectional Transformer: Jointly attends to left and right context</a:t>
            </a:r>
          </a:p>
          <a:p>
            <a:pPr lvl="1"/>
            <a:r>
              <a:rPr lang="en-US" dirty="0"/>
              <a:t>Masked Language Model (MLM): Predicts masked tokens based on full context</a:t>
            </a:r>
          </a:p>
          <a:p>
            <a:pPr lvl="1"/>
            <a:r>
              <a:rPr lang="en-US" dirty="0"/>
              <a:t>Next Sentence Prediction (NSP): Trains on sentence pairs to capture relationships</a:t>
            </a:r>
          </a:p>
          <a:p>
            <a:r>
              <a:rPr lang="en-US" b="1" dirty="0"/>
              <a:t>Key Features</a:t>
            </a:r>
          </a:p>
          <a:p>
            <a:pPr lvl="1"/>
            <a:r>
              <a:rPr lang="en-US" dirty="0"/>
              <a:t>Unified model for various NLP tasks</a:t>
            </a:r>
          </a:p>
          <a:p>
            <a:pPr lvl="1"/>
            <a:r>
              <a:rPr lang="en-US" dirty="0"/>
              <a:t>State-of-the-art performance across multiple benchmarks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7A108-5CD7-7C2B-565F-8A9DE7552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AFD54-D904-02E7-78DD-2A7A2A994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0261FC-203D-8347-0DF2-A666281949EB}"/>
              </a:ext>
            </a:extLst>
          </p:cNvPr>
          <p:cNvSpPr txBox="1"/>
          <p:nvPr/>
        </p:nvSpPr>
        <p:spPr>
          <a:xfrm>
            <a:off x="183293" y="5978735"/>
            <a:ext cx="11825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endParaRPr lang="en-US" sz="800" dirty="0">
              <a:latin typeface="LM Roman 10" panose="00000500000000000000" pitchFamily="50" charset="0"/>
            </a:endParaRPr>
          </a:p>
          <a:p>
            <a:pPr marL="0" indent="0">
              <a:buNone/>
            </a:pPr>
            <a:r>
              <a:rPr lang="en-US" sz="800" dirty="0">
                <a:latin typeface="LM Roman 10" panose="00000500000000000000" pitchFamily="50" charset="0"/>
              </a:rPr>
              <a:t>[4] Jacob Devlin, Ming-Wei Chang, Kenton Lee, and Kristina Toutanova. “BERT: Pretraining of deep bidirectional transformers for language understanding”. In: </a:t>
            </a:r>
            <a:r>
              <a:rPr lang="en-US" sz="800" i="1" dirty="0">
                <a:latin typeface="LM Roman 10" panose="00000500000000000000" pitchFamily="50" charset="0"/>
              </a:rPr>
              <a:t>Conference of the North American Chapter of the Association for Computational Linguistics: Human Language Technologies.</a:t>
            </a:r>
            <a:r>
              <a:rPr lang="en-US" sz="800" dirty="0">
                <a:latin typeface="LM Roman 10" panose="00000500000000000000" pitchFamily="50" charset="0"/>
              </a:rPr>
              <a:t> ACL. 2019, pp. 4171–4186.</a:t>
            </a:r>
          </a:p>
        </p:txBody>
      </p:sp>
    </p:spTree>
    <p:extLst>
      <p:ext uri="{BB962C8B-B14F-4D97-AF65-F5344CB8AC3E}">
        <p14:creationId xmlns:p14="http://schemas.microsoft.com/office/powerpoint/2010/main" val="33724435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78270-BA0E-1A5D-A1D5-810C9E685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0CAEA-99EB-3D27-E0DC-C5ACD09A4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AI Context</a:t>
            </a:r>
          </a:p>
          <a:p>
            <a:pPr lvl="1"/>
            <a:r>
              <a:rPr lang="en-US" dirty="0"/>
              <a:t>Generative AI using Deep Learning</a:t>
            </a:r>
          </a:p>
          <a:p>
            <a:pPr lvl="1"/>
            <a:r>
              <a:rPr lang="en-US" dirty="0"/>
              <a:t>Powers human-like natural language understanding (NLU) and generation (NLG)</a:t>
            </a:r>
          </a:p>
          <a:p>
            <a:r>
              <a:rPr lang="en-US" b="1" dirty="0"/>
              <a:t>Key Tech</a:t>
            </a:r>
          </a:p>
          <a:p>
            <a:pPr lvl="1"/>
            <a:r>
              <a:rPr lang="en-US" dirty="0"/>
              <a:t>Transformers [8]: Enable efficient long-range text processing</a:t>
            </a:r>
          </a:p>
          <a:p>
            <a:r>
              <a:rPr lang="en-US" b="1" dirty="0"/>
              <a:t>Enhancements</a:t>
            </a:r>
          </a:p>
          <a:p>
            <a:pPr lvl="1"/>
            <a:r>
              <a:rPr lang="en-US" dirty="0"/>
              <a:t>RLHF [9]: Fine-tunes LLMs to align with human preferences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7A108-5CD7-7C2B-565F-8A9DE7552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AFD54-D904-02E7-78DD-2A7A2A994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BDFAE3-6ECE-FD40-F3AE-B00C8BD43657}"/>
              </a:ext>
            </a:extLst>
          </p:cNvPr>
          <p:cNvSpPr txBox="1"/>
          <p:nvPr/>
        </p:nvSpPr>
        <p:spPr>
          <a:xfrm>
            <a:off x="183293" y="5978735"/>
            <a:ext cx="11825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endParaRPr lang="en-US" sz="800" dirty="0">
              <a:latin typeface="LM Roman 10" panose="00000500000000000000" pitchFamily="50" charset="0"/>
            </a:endParaRPr>
          </a:p>
          <a:p>
            <a:pPr marL="0" indent="0">
              <a:buNone/>
            </a:pPr>
            <a:r>
              <a:rPr lang="en-US" sz="800" dirty="0">
                <a:latin typeface="LM Roman 10" panose="00000500000000000000" pitchFamily="50" charset="0"/>
              </a:rPr>
              <a:t>[8] Ashish Vaswani, Noam </a:t>
            </a:r>
            <a:r>
              <a:rPr lang="en-US" sz="800" dirty="0" err="1">
                <a:latin typeface="LM Roman 10" panose="00000500000000000000" pitchFamily="50" charset="0"/>
              </a:rPr>
              <a:t>Shazeer</a:t>
            </a:r>
            <a:r>
              <a:rPr lang="en-US" sz="800" dirty="0">
                <a:latin typeface="LM Roman 10" panose="00000500000000000000" pitchFamily="50" charset="0"/>
              </a:rPr>
              <a:t>, Niki Parmar, Jakob </a:t>
            </a:r>
            <a:r>
              <a:rPr lang="en-US" sz="800" dirty="0" err="1">
                <a:latin typeface="LM Roman 10" panose="00000500000000000000" pitchFamily="50" charset="0"/>
              </a:rPr>
              <a:t>Uszkoreit</a:t>
            </a:r>
            <a:r>
              <a:rPr lang="en-US" sz="800" dirty="0">
                <a:latin typeface="LM Roman 10" panose="00000500000000000000" pitchFamily="50" charset="0"/>
              </a:rPr>
              <a:t>, Llion Jones, Aidan N Gomez, </a:t>
            </a:r>
            <a:r>
              <a:rPr lang="en-US" sz="800" dirty="0" err="1">
                <a:latin typeface="LM Roman 10" panose="00000500000000000000" pitchFamily="50" charset="0"/>
              </a:rPr>
              <a:t>Łukasz</a:t>
            </a:r>
            <a:r>
              <a:rPr lang="en-US" sz="800" dirty="0">
                <a:latin typeface="LM Roman 10" panose="00000500000000000000" pitchFamily="50" charset="0"/>
              </a:rPr>
              <a:t> Kaiser, and Illia </a:t>
            </a:r>
            <a:r>
              <a:rPr lang="en-US" sz="800" dirty="0" err="1">
                <a:latin typeface="LM Roman 10" panose="00000500000000000000" pitchFamily="50" charset="0"/>
              </a:rPr>
              <a:t>Polosukhin</a:t>
            </a:r>
            <a:r>
              <a:rPr lang="en-US" sz="800" dirty="0">
                <a:latin typeface="LM Roman 10" panose="00000500000000000000" pitchFamily="50" charset="0"/>
              </a:rPr>
              <a:t>. “Attention is all you need”. In: </a:t>
            </a:r>
            <a:r>
              <a:rPr lang="en-US" sz="800" i="1" dirty="0">
                <a:latin typeface="LM Roman 10" panose="00000500000000000000" pitchFamily="50" charset="0"/>
              </a:rPr>
              <a:t>Advances in neural information processing systems</a:t>
            </a:r>
            <a:r>
              <a:rPr lang="en-US" sz="800" dirty="0">
                <a:latin typeface="LM Roman 10" panose="00000500000000000000" pitchFamily="50" charset="0"/>
              </a:rPr>
              <a:t> 30 (2017), pp. 5998–6008.</a:t>
            </a:r>
          </a:p>
          <a:p>
            <a:pPr marL="0" indent="0">
              <a:buNone/>
            </a:pPr>
            <a:r>
              <a:rPr lang="en-US" sz="800" dirty="0">
                <a:latin typeface="LM Roman 10" panose="00000500000000000000" pitchFamily="50" charset="0"/>
              </a:rPr>
              <a:t>[9] Paul F </a:t>
            </a:r>
            <a:r>
              <a:rPr lang="en-US" sz="800" dirty="0" err="1">
                <a:latin typeface="LM Roman 10" panose="00000500000000000000" pitchFamily="50" charset="0"/>
              </a:rPr>
              <a:t>Christiano</a:t>
            </a:r>
            <a:r>
              <a:rPr lang="en-US" sz="800" dirty="0">
                <a:latin typeface="LM Roman 10" panose="00000500000000000000" pitchFamily="50" charset="0"/>
              </a:rPr>
              <a:t>, Jan </a:t>
            </a:r>
            <a:r>
              <a:rPr lang="en-US" sz="800" dirty="0" err="1">
                <a:latin typeface="LM Roman 10" panose="00000500000000000000" pitchFamily="50" charset="0"/>
              </a:rPr>
              <a:t>Leike</a:t>
            </a:r>
            <a:r>
              <a:rPr lang="en-US" sz="800" dirty="0">
                <a:latin typeface="LM Roman 10" panose="00000500000000000000" pitchFamily="50" charset="0"/>
              </a:rPr>
              <a:t>, Tom B Brown, </a:t>
            </a:r>
            <a:r>
              <a:rPr lang="en-US" sz="800" dirty="0" err="1">
                <a:latin typeface="LM Roman 10" panose="00000500000000000000" pitchFamily="50" charset="0"/>
              </a:rPr>
              <a:t>Miljan</a:t>
            </a:r>
            <a:r>
              <a:rPr lang="en-US" sz="800" dirty="0">
                <a:latin typeface="LM Roman 10" panose="00000500000000000000" pitchFamily="50" charset="0"/>
              </a:rPr>
              <a:t> </a:t>
            </a:r>
            <a:r>
              <a:rPr lang="en-US" sz="800" dirty="0" err="1">
                <a:latin typeface="LM Roman 10" panose="00000500000000000000" pitchFamily="50" charset="0"/>
              </a:rPr>
              <a:t>Martic</a:t>
            </a:r>
            <a:r>
              <a:rPr lang="en-US" sz="800" dirty="0">
                <a:latin typeface="LM Roman 10" panose="00000500000000000000" pitchFamily="50" charset="0"/>
              </a:rPr>
              <a:t>, Shane Legg, and Dario </a:t>
            </a:r>
            <a:r>
              <a:rPr lang="en-US" sz="800" dirty="0" err="1">
                <a:latin typeface="LM Roman 10" panose="00000500000000000000" pitchFamily="50" charset="0"/>
              </a:rPr>
              <a:t>Amodei</a:t>
            </a:r>
            <a:r>
              <a:rPr lang="en-US" sz="800" dirty="0">
                <a:latin typeface="LM Roman 10" panose="00000500000000000000" pitchFamily="50" charset="0"/>
              </a:rPr>
              <a:t>. “Deep reinforcement learning from human preferences”. In: </a:t>
            </a:r>
            <a:r>
              <a:rPr lang="en-US" sz="800" i="1" dirty="0">
                <a:latin typeface="LM Roman 10" panose="00000500000000000000" pitchFamily="50" charset="0"/>
              </a:rPr>
              <a:t>Advances in Neural Information Processing Systems</a:t>
            </a:r>
            <a:r>
              <a:rPr lang="en-US" sz="800" dirty="0">
                <a:latin typeface="LM Roman 10" panose="00000500000000000000" pitchFamily="50" charset="0"/>
              </a:rPr>
              <a:t> 30 (2017), pp. 4302–4310.</a:t>
            </a:r>
          </a:p>
        </p:txBody>
      </p:sp>
    </p:spTree>
    <p:extLst>
      <p:ext uri="{BB962C8B-B14F-4D97-AF65-F5344CB8AC3E}">
        <p14:creationId xmlns:p14="http://schemas.microsoft.com/office/powerpoint/2010/main" val="764867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4DAD2-C078-8568-4A38-F12411248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Log Data in IT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7340C-44FB-3242-9E80-360F38A4B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86634"/>
          </a:xfrm>
        </p:spPr>
        <p:txBody>
          <a:bodyPr>
            <a:normAutofit/>
          </a:bodyPr>
          <a:lstStyle/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Importance of Log Data</a:t>
            </a:r>
          </a:p>
          <a:p>
            <a:pPr lvl="1" fontAlgn="base">
              <a:spcAft>
                <a:spcPct val="0"/>
              </a:spcAft>
            </a:pPr>
            <a:r>
              <a:rPr lang="en-US" sz="1600" dirty="0"/>
              <a:t>Diagnosing issues</a:t>
            </a:r>
          </a:p>
          <a:p>
            <a:pPr lvl="1" fontAlgn="base">
              <a:spcAft>
                <a:spcPct val="0"/>
              </a:spcAft>
            </a:pPr>
            <a:r>
              <a:rPr lang="en-US" sz="1600" dirty="0"/>
              <a:t>Understanding behavior</a:t>
            </a:r>
          </a:p>
          <a:p>
            <a:pPr lvl="1" fontAlgn="base">
              <a:spcAft>
                <a:spcPct val="0"/>
              </a:spcAft>
            </a:pPr>
            <a:r>
              <a:rPr lang="en-US" sz="1600" dirty="0"/>
              <a:t>Ensuring security</a:t>
            </a:r>
            <a:r>
              <a:rPr lang="en-US" altLang="en-US" sz="1600" dirty="0"/>
              <a:t> 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Log Analysis Challenges</a:t>
            </a:r>
          </a:p>
          <a:p>
            <a:pPr lvl="1" fontAlgn="base">
              <a:spcAft>
                <a:spcPct val="0"/>
              </a:spcAft>
            </a:pPr>
            <a:r>
              <a:rPr lang="en-US" sz="1600" dirty="0"/>
              <a:t>High volume </a:t>
            </a:r>
            <a:r>
              <a:rPr lang="en-US" altLang="en-US" sz="1600" dirty="0"/>
              <a:t>(up to 50 GB per hour) [1]</a:t>
            </a:r>
          </a:p>
          <a:p>
            <a:pPr lvl="1" fontAlgn="base">
              <a:spcAft>
                <a:spcPct val="0"/>
              </a:spcAft>
            </a:pPr>
            <a:r>
              <a:rPr lang="en-US" sz="1600" dirty="0"/>
              <a:t>Redundancy</a:t>
            </a:r>
          </a:p>
          <a:p>
            <a:pPr lvl="1" fontAlgn="base">
              <a:spcAft>
                <a:spcPct val="0"/>
              </a:spcAft>
            </a:pPr>
            <a:r>
              <a:rPr lang="en-US" sz="1600" dirty="0"/>
              <a:t>Diverse formats [2]</a:t>
            </a:r>
            <a:endParaRPr lang="en-US" altLang="en-US" sz="1600" dirty="0"/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Limitations of Traditional Methods</a:t>
            </a:r>
          </a:p>
          <a:p>
            <a:pPr lvl="1" fontAlgn="base">
              <a:spcAft>
                <a:spcPct val="0"/>
              </a:spcAft>
            </a:pPr>
            <a:r>
              <a:rPr lang="en-US" altLang="en-US" sz="1600" dirty="0"/>
              <a:t>Manual inspection</a:t>
            </a:r>
          </a:p>
          <a:p>
            <a:pPr lvl="1" fontAlgn="base">
              <a:spcAft>
                <a:spcPct val="0"/>
              </a:spcAft>
            </a:pPr>
            <a:r>
              <a:rPr lang="en-US" altLang="en-US" sz="1600" dirty="0"/>
              <a:t>Domain-specific rules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27E531-EC16-218E-165A-68DAD0B233E6}"/>
              </a:ext>
            </a:extLst>
          </p:cNvPr>
          <p:cNvSpPr txBox="1"/>
          <p:nvPr/>
        </p:nvSpPr>
        <p:spPr>
          <a:xfrm>
            <a:off x="5622022" y="3321977"/>
            <a:ext cx="63866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1: freeing entry for ACB947BEB2CEFDB2313E1779A01D51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0: freeing entry for 7E9FA07DAB54AA063F56B14A3393E7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1: freeing entry for 0223D4DA12830B4C2EFCD4A8DDDA3D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0: freeing entry for 9D84F28DFE3EB4141A9BF19786378A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2: freeing entry for E2418358F10DBEB5733F1AC10D966B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CA5781-E4D0-12DA-6751-DB70B5771D64}"/>
              </a:ext>
            </a:extLst>
          </p:cNvPr>
          <p:cNvSpPr txBox="1"/>
          <p:nvPr/>
        </p:nvSpPr>
        <p:spPr>
          <a:xfrm>
            <a:off x="183293" y="5968929"/>
            <a:ext cx="118254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fontAlgn="base">
              <a:spcAft>
                <a:spcPct val="0"/>
              </a:spcAft>
              <a:buNone/>
            </a:pPr>
            <a:r>
              <a:rPr lang="en-US" altLang="en-US" sz="800" dirty="0">
                <a:latin typeface="LM Roman 10" panose="00000500000000000000" pitchFamily="50" charset="0"/>
              </a:rPr>
              <a:t>[1] </a:t>
            </a:r>
            <a:r>
              <a:rPr lang="en-US" altLang="en-US" sz="800" dirty="0" err="1">
                <a:latin typeface="LM Roman 10" panose="00000500000000000000" pitchFamily="50" charset="0"/>
              </a:rPr>
              <a:t>Haibo</a:t>
            </a:r>
            <a:r>
              <a:rPr lang="en-US" altLang="en-US" sz="800" dirty="0">
                <a:latin typeface="LM Roman 10" panose="00000500000000000000" pitchFamily="50" charset="0"/>
              </a:rPr>
              <a:t> Mi, </a:t>
            </a:r>
            <a:r>
              <a:rPr lang="en-US" altLang="en-US" sz="800" dirty="0" err="1">
                <a:latin typeface="LM Roman 10" panose="00000500000000000000" pitchFamily="50" charset="0"/>
              </a:rPr>
              <a:t>Huaimin</a:t>
            </a:r>
            <a:r>
              <a:rPr lang="en-US" altLang="en-US" sz="800" dirty="0">
                <a:latin typeface="LM Roman 10" panose="00000500000000000000" pitchFamily="50" charset="0"/>
              </a:rPr>
              <a:t> Wang, </a:t>
            </a:r>
            <a:r>
              <a:rPr lang="en-US" altLang="en-US" sz="800" dirty="0" err="1">
                <a:latin typeface="LM Roman 10" panose="00000500000000000000" pitchFamily="50" charset="0"/>
              </a:rPr>
              <a:t>Yangfan</a:t>
            </a:r>
            <a:r>
              <a:rPr lang="en-US" altLang="en-US" sz="800" dirty="0">
                <a:latin typeface="LM Roman 10" panose="00000500000000000000" pitchFamily="50" charset="0"/>
              </a:rPr>
              <a:t> Zhou, Michael Rung-</a:t>
            </a:r>
            <a:r>
              <a:rPr lang="en-US" altLang="en-US" sz="800" dirty="0" err="1">
                <a:latin typeface="LM Roman 10" panose="00000500000000000000" pitchFamily="50" charset="0"/>
              </a:rPr>
              <a:t>Tsong</a:t>
            </a:r>
            <a:r>
              <a:rPr lang="en-US" altLang="en-US" sz="800" dirty="0">
                <a:latin typeface="LM Roman 10" panose="00000500000000000000" pitchFamily="50" charset="0"/>
              </a:rPr>
              <a:t> Lyu, and Hua Cai. “Toward fine-grained, unsupervised, scalable performance diagnosis for production cloud computing systems”. In: </a:t>
            </a:r>
            <a:r>
              <a:rPr lang="en-US" altLang="en-US" sz="800" i="1" dirty="0">
                <a:latin typeface="LM Roman 10" panose="00000500000000000000" pitchFamily="50" charset="0"/>
              </a:rPr>
              <a:t>IEEE Transactions on Parallel and Distributed Systems</a:t>
            </a:r>
            <a:r>
              <a:rPr lang="en-US" altLang="en-US" sz="800" dirty="0">
                <a:latin typeface="LM Roman 10" panose="00000500000000000000" pitchFamily="50" charset="0"/>
              </a:rPr>
              <a:t> 24.6 (2013), pp. 1245–1255.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altLang="en-US" sz="800" dirty="0">
                <a:latin typeface="LM Roman 10" panose="00000500000000000000" pitchFamily="50" charset="0"/>
              </a:rPr>
              <a:t>[2] Andriy </a:t>
            </a:r>
            <a:r>
              <a:rPr lang="en-US" altLang="en-US" sz="800" dirty="0" err="1">
                <a:latin typeface="LM Roman 10" panose="00000500000000000000" pitchFamily="50" charset="0"/>
              </a:rPr>
              <a:t>Miranskyy</a:t>
            </a:r>
            <a:r>
              <a:rPr lang="en-US" altLang="en-US" sz="800" dirty="0">
                <a:latin typeface="LM Roman 10" panose="00000500000000000000" pitchFamily="50" charset="0"/>
              </a:rPr>
              <a:t>, </a:t>
            </a:r>
            <a:r>
              <a:rPr lang="en-US" altLang="en-US" sz="800" dirty="0" err="1">
                <a:latin typeface="LM Roman 10" panose="00000500000000000000" pitchFamily="50" charset="0"/>
              </a:rPr>
              <a:t>Abdelwahab</a:t>
            </a:r>
            <a:r>
              <a:rPr lang="en-US" altLang="en-US" sz="800" dirty="0">
                <a:latin typeface="LM Roman 10" panose="00000500000000000000" pitchFamily="50" charset="0"/>
              </a:rPr>
              <a:t> </a:t>
            </a:r>
            <a:r>
              <a:rPr lang="en-US" altLang="en-US" sz="800" dirty="0" err="1">
                <a:latin typeface="LM Roman 10" panose="00000500000000000000" pitchFamily="50" charset="0"/>
              </a:rPr>
              <a:t>Hamou-Lhadj</a:t>
            </a:r>
            <a:r>
              <a:rPr lang="en-US" altLang="en-US" sz="800" dirty="0">
                <a:latin typeface="LM Roman 10" panose="00000500000000000000" pitchFamily="50" charset="0"/>
              </a:rPr>
              <a:t>, Enzo </a:t>
            </a:r>
            <a:r>
              <a:rPr lang="en-US" altLang="en-US" sz="800" dirty="0" err="1">
                <a:latin typeface="LM Roman 10" panose="00000500000000000000" pitchFamily="50" charset="0"/>
              </a:rPr>
              <a:t>Cialini</a:t>
            </a:r>
            <a:r>
              <a:rPr lang="en-US" altLang="en-US" sz="800" dirty="0">
                <a:latin typeface="LM Roman 10" panose="00000500000000000000" pitchFamily="50" charset="0"/>
              </a:rPr>
              <a:t>, and Alf Larsson. “Operational-log analysis for big data systems: Challenges and solutions”. In: </a:t>
            </a:r>
            <a:r>
              <a:rPr lang="en-US" altLang="en-US" sz="800" i="1" dirty="0">
                <a:latin typeface="LM Roman 10" panose="00000500000000000000" pitchFamily="50" charset="0"/>
              </a:rPr>
              <a:t>IEEE Software</a:t>
            </a:r>
            <a:r>
              <a:rPr lang="en-US" altLang="en-US" sz="800" dirty="0">
                <a:latin typeface="LM Roman 10" panose="00000500000000000000" pitchFamily="50" charset="0"/>
              </a:rPr>
              <a:t> 33.2 (2016), pp. 52–59</a:t>
            </a:r>
          </a:p>
          <a:p>
            <a:endParaRPr lang="en-US" sz="800" dirty="0">
              <a:latin typeface="LM Roman 10" panose="00000500000000000000" pitchFamily="50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2612A9-997C-F5AC-9F08-9DB984A57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47E688-BCB5-AA99-3658-BEA5799E9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24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ABE20-53E3-F772-E373-2D36561D3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DD72D-FAD8-01BD-6F72-CAA565BFF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Objective</a:t>
            </a:r>
          </a:p>
          <a:p>
            <a:pPr lvl="1"/>
            <a:r>
              <a:rPr lang="en-US" dirty="0"/>
              <a:t>Enhance search relevance by understanding text meaning, not just keywords</a:t>
            </a:r>
          </a:p>
          <a:p>
            <a:r>
              <a:rPr lang="en-US" b="1" dirty="0"/>
              <a:t>Key Concepts</a:t>
            </a:r>
          </a:p>
          <a:p>
            <a:pPr lvl="1"/>
            <a:r>
              <a:rPr lang="en-US" dirty="0"/>
              <a:t>Embedding Models: Convert text into high-dimensional vectors capturing semantic meaning</a:t>
            </a:r>
          </a:p>
          <a:p>
            <a:pPr lvl="1"/>
            <a:r>
              <a:rPr lang="en-US" dirty="0"/>
              <a:t>Semantic Connections: Recognizes related concepts, e.g., "network failure" and "connectivity issues"</a:t>
            </a:r>
          </a:p>
          <a:p>
            <a:r>
              <a:rPr lang="en-US" b="1" dirty="0"/>
              <a:t>Tools</a:t>
            </a:r>
          </a:p>
          <a:p>
            <a:pPr lvl="1"/>
            <a:r>
              <a:rPr lang="en-US" dirty="0"/>
              <a:t>Vector Databases: Store and efficiently search embeddings to find semantically similar documents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722D3-FAF1-DD81-ED6C-11800B0CA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5B3249-6F07-9887-637A-5C5B0FACD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8054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C2DB9-BF0C-A86F-D524-B3E972A28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0A312-BEED-4B9D-00AE-86DFE72DC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DriverAgent</a:t>
            </a:r>
            <a:r>
              <a:rPr lang="en-US" b="1" dirty="0"/>
              <a:t>:</a:t>
            </a:r>
            <a:r>
              <a:rPr lang="en-US" dirty="0"/>
              <a:t> Orchestrates the </a:t>
            </a:r>
            <a:r>
              <a:rPr lang="en-US" dirty="0" err="1"/>
              <a:t>ModuGPT</a:t>
            </a:r>
            <a:r>
              <a:rPr lang="en-US" dirty="0"/>
              <a:t> pipeline</a:t>
            </a:r>
          </a:p>
          <a:p>
            <a:r>
              <a:rPr lang="en-US" b="1" dirty="0"/>
              <a:t>Module:</a:t>
            </a:r>
            <a:r>
              <a:rPr lang="en-US" dirty="0"/>
              <a:t> Performs specific tasks within </a:t>
            </a:r>
            <a:r>
              <a:rPr lang="en-US" dirty="0" err="1"/>
              <a:t>DriverAgent</a:t>
            </a:r>
            <a:endParaRPr lang="en-US" dirty="0"/>
          </a:p>
          <a:p>
            <a:r>
              <a:rPr lang="en-US" b="1" dirty="0" err="1"/>
              <a:t>CustomAgent</a:t>
            </a:r>
            <a:r>
              <a:rPr lang="en-US" b="1" dirty="0"/>
              <a:t>:</a:t>
            </a:r>
            <a:r>
              <a:rPr lang="en-US" dirty="0"/>
              <a:t> Executes complex, multi-step operations</a:t>
            </a:r>
          </a:p>
          <a:p>
            <a:r>
              <a:rPr lang="en-US" b="1" dirty="0"/>
              <a:t>Tool:</a:t>
            </a:r>
            <a:r>
              <a:rPr lang="en-US" dirty="0"/>
              <a:t> Blueprint for creating </a:t>
            </a:r>
            <a:r>
              <a:rPr lang="en-US" dirty="0" err="1"/>
              <a:t>ModuGPT</a:t>
            </a:r>
            <a:r>
              <a:rPr lang="en-US" dirty="0"/>
              <a:t> agents</a:t>
            </a:r>
          </a:p>
          <a:p>
            <a:r>
              <a:rPr lang="en-US" b="1" dirty="0"/>
              <a:t>Prompt Element:</a:t>
            </a:r>
            <a:r>
              <a:rPr lang="en-US" dirty="0"/>
              <a:t> Reusable component for constructing prompts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3C0B-C1BB-94B2-BF37-700DDAA6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B8B01-81EB-5C86-DA6A-004620BB6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4639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 Prompt Element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38F46F-80B4-6899-289A-7DC7C8E6C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751" y="2747245"/>
            <a:ext cx="8948497" cy="1363509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0333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Description Prompt Element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A0A9BE-CB79-C196-1B09-685D1A618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61" y="2915882"/>
            <a:ext cx="8951478" cy="102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591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Description Prompt Element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98363E-2FB2-E2A5-8CDD-2447FA252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61" y="2912136"/>
            <a:ext cx="8951478" cy="103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0106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Profile Prompt Element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93CC43-CF0F-E31B-0D02-50130A033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61" y="2896529"/>
            <a:ext cx="8951478" cy="106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5885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 Prompt Element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5D179-D75B-0ABA-5903-EF542F79E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61" y="2905084"/>
            <a:ext cx="8951478" cy="104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130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Refusal Prompt Element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C7137-DC63-393A-9C86-D0F2BFF77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61" y="2748152"/>
            <a:ext cx="8951478" cy="136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4440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Prompt Element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5D178-7B1A-A2EE-AD22-21A78F6B2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61" y="2335261"/>
            <a:ext cx="8951478" cy="218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3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Prompt Element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A3F2DA-4728-0FD3-918D-3BAA0786B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61" y="2464880"/>
            <a:ext cx="8951478" cy="192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414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4DAD2-C078-8568-4A38-F12411248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Log Analytics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7340C-44FB-3242-9E80-360F38A4B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02247"/>
          </a:xfrm>
        </p:spPr>
        <p:txBody>
          <a:bodyPr>
            <a:noAutofit/>
          </a:bodyPr>
          <a:lstStyle/>
          <a:p>
            <a:r>
              <a:rPr lang="en-US" sz="2000" b="1" dirty="0"/>
              <a:t>Log Pattern Extraction</a:t>
            </a:r>
            <a:endParaRPr lang="en-US" sz="1600" dirty="0"/>
          </a:p>
          <a:p>
            <a:pPr lvl="1"/>
            <a:r>
              <a:rPr lang="en-US" sz="1600" dirty="0"/>
              <a:t>Parse and cluster logs into log patterns</a:t>
            </a:r>
          </a:p>
          <a:p>
            <a:pPr lvl="1"/>
            <a:r>
              <a:rPr lang="en-US" sz="1600" dirty="0"/>
              <a:t>Data dimensionality reduction</a:t>
            </a:r>
          </a:p>
          <a:p>
            <a:pPr lvl="1"/>
            <a:r>
              <a:rPr lang="en-US" sz="1600" dirty="0"/>
              <a:t>E.g., Drain [3] maintains a fixed-depth tree to parse log streams</a:t>
            </a:r>
          </a:p>
          <a:p>
            <a:r>
              <a:rPr lang="en-US" sz="2000" b="1" dirty="0"/>
              <a:t>Anomaly Detection</a:t>
            </a:r>
            <a:endParaRPr lang="en-US" sz="2000" dirty="0"/>
          </a:p>
          <a:p>
            <a:pPr lvl="1"/>
            <a:r>
              <a:rPr lang="en-US" sz="1600" dirty="0"/>
              <a:t>Identify critical log pattern</a:t>
            </a:r>
          </a:p>
          <a:p>
            <a:pPr lvl="1"/>
            <a:r>
              <a:rPr lang="en-US" sz="1600" dirty="0"/>
              <a:t>Models based on BERT [4]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D6966-132D-3138-2EA7-1BECE753FDAA}"/>
              </a:ext>
            </a:extLst>
          </p:cNvPr>
          <p:cNvSpPr txBox="1"/>
          <p:nvPr/>
        </p:nvSpPr>
        <p:spPr>
          <a:xfrm>
            <a:off x="7503506" y="4642955"/>
            <a:ext cx="4177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</a:rPr>
              <a:t>ICADHT </a:t>
            </a:r>
            <a:r>
              <a:rPr lang="en-US" sz="1200" dirty="0" err="1">
                <a:latin typeface="Consolas" panose="020B0609020204030204" pitchFamily="49" charset="0"/>
              </a:rPr>
              <a:t>dht</a:t>
            </a:r>
            <a:r>
              <a:rPr lang="en-US" sz="1200" dirty="0">
                <a:latin typeface="Consolas" panose="020B0609020204030204" pitchFamily="49" charset="0"/>
              </a:rPr>
              <a:t>-free: Core &lt;*&gt; freeing entry for &lt;*&gt;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1601A0-C594-7ED7-6502-5442E02678B6}"/>
              </a:ext>
            </a:extLst>
          </p:cNvPr>
          <p:cNvSpPr txBox="1"/>
          <p:nvPr/>
        </p:nvSpPr>
        <p:spPr>
          <a:xfrm>
            <a:off x="504417" y="4273622"/>
            <a:ext cx="63866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1: freeing entry for ACB947BEB2CEFDB2313E1779A01D51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0: freeing entry for 7E9FA07DAB54AA063F56B14A3393E7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1: freeing entry for 0223D4DA12830B4C2EFCD4A8DDDA3D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0: freeing entry for 9D84F28DFE3EB4141A9BF19786378A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altLang="en-US" sz="1200" dirty="0">
                <a:latin typeface="Consolas" panose="020B0609020204030204" pitchFamily="49" charset="0"/>
              </a:rPr>
              <a:t>ICADHT </a:t>
            </a:r>
            <a:r>
              <a:rPr lang="en-US" altLang="en-US" sz="1200" dirty="0" err="1">
                <a:latin typeface="Consolas" panose="020B0609020204030204" pitchFamily="49" charset="0"/>
              </a:rPr>
              <a:t>dht</a:t>
            </a:r>
            <a:r>
              <a:rPr lang="en-US" altLang="en-US" sz="1200" dirty="0">
                <a:latin typeface="Consolas" panose="020B0609020204030204" pitchFamily="49" charset="0"/>
              </a:rPr>
              <a:t>-free: Core 2: freeing entry for E2418358F10DBEB5733F1AC10D966B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3960112-4E2D-1A19-812A-E37C9B0EA649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6891102" y="4781454"/>
            <a:ext cx="612404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A552CD69-F9F2-FD87-A680-866BD441C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09D6F0E-65DB-5C48-0823-158FECE42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901833-C519-4EFC-5B51-2FF88E41BF2A}"/>
              </a:ext>
            </a:extLst>
          </p:cNvPr>
          <p:cNvSpPr txBox="1"/>
          <p:nvPr/>
        </p:nvSpPr>
        <p:spPr>
          <a:xfrm>
            <a:off x="183293" y="5978735"/>
            <a:ext cx="11825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800" dirty="0">
                <a:latin typeface="LM Roman 10" panose="00000500000000000000" pitchFamily="50" charset="0"/>
              </a:rPr>
              <a:t>[3] </a:t>
            </a:r>
            <a:r>
              <a:rPr lang="en-US" sz="800" dirty="0" err="1">
                <a:latin typeface="LM Roman 10" panose="00000500000000000000" pitchFamily="50" charset="0"/>
              </a:rPr>
              <a:t>Pinjia</a:t>
            </a:r>
            <a:r>
              <a:rPr lang="en-US" sz="800" dirty="0">
                <a:latin typeface="LM Roman 10" panose="00000500000000000000" pitchFamily="50" charset="0"/>
              </a:rPr>
              <a:t> He, </a:t>
            </a:r>
            <a:r>
              <a:rPr lang="en-US" sz="800" dirty="0" err="1">
                <a:latin typeface="LM Roman 10" panose="00000500000000000000" pitchFamily="50" charset="0"/>
              </a:rPr>
              <a:t>Jieming</a:t>
            </a:r>
            <a:r>
              <a:rPr lang="en-US" sz="800" dirty="0">
                <a:latin typeface="LM Roman 10" panose="00000500000000000000" pitchFamily="50" charset="0"/>
              </a:rPr>
              <a:t> Zhu, Zibin Zheng, and Michael R. Lyu. “Drain: An online log parsing approach with fixed depth tree”. In: </a:t>
            </a:r>
            <a:r>
              <a:rPr lang="en-US" sz="800" i="1" dirty="0">
                <a:latin typeface="LM Roman 10" panose="00000500000000000000" pitchFamily="50" charset="0"/>
              </a:rPr>
              <a:t>24th International Conference on Web Services (ICWS).</a:t>
            </a:r>
            <a:r>
              <a:rPr lang="en-US" sz="800" dirty="0">
                <a:latin typeface="LM Roman 10" panose="00000500000000000000" pitchFamily="50" charset="0"/>
              </a:rPr>
              <a:t> IEEE. 2017, pp. 33–40.</a:t>
            </a:r>
          </a:p>
          <a:p>
            <a:pPr marL="0" indent="0">
              <a:buNone/>
            </a:pPr>
            <a:r>
              <a:rPr lang="en-US" sz="800" dirty="0">
                <a:latin typeface="LM Roman 10" panose="00000500000000000000" pitchFamily="50" charset="0"/>
              </a:rPr>
              <a:t>[4] Jacob Devlin, Ming-Wei Chang, Kenton Lee, and Kristina Toutanova. “BERT: Pretraining of deep bidirectional transformers for language understanding”. In: </a:t>
            </a:r>
            <a:r>
              <a:rPr lang="en-US" sz="800" i="1" dirty="0">
                <a:latin typeface="LM Roman 10" panose="00000500000000000000" pitchFamily="50" charset="0"/>
              </a:rPr>
              <a:t>Conference of the North American Chapter of the Association for Computational Linguistics: Human Language Technologies.</a:t>
            </a:r>
            <a:r>
              <a:rPr lang="en-US" sz="800" dirty="0">
                <a:latin typeface="LM Roman 10" panose="00000500000000000000" pitchFamily="50" charset="0"/>
              </a:rPr>
              <a:t> ACL. 2019, pp. 4171–4186.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1F2B30-3FC5-D091-5AE3-53AADE0F0C43}"/>
              </a:ext>
            </a:extLst>
          </p:cNvPr>
          <p:cNvSpPr txBox="1"/>
          <p:nvPr/>
        </p:nvSpPr>
        <p:spPr>
          <a:xfrm>
            <a:off x="8739421" y="5371661"/>
            <a:ext cx="17059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LM Roman 10" panose="00000500000000000000" pitchFamily="50" charset="0"/>
              </a:rPr>
              <a:t>Critical / Non-Critical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1A5BC30-D90F-1D63-1273-4339B48DB4DF}"/>
              </a:ext>
            </a:extLst>
          </p:cNvPr>
          <p:cNvCxnSpPr>
            <a:stCxn id="5" idx="2"/>
            <a:endCxn id="23" idx="0"/>
          </p:cNvCxnSpPr>
          <p:nvPr/>
        </p:nvCxnSpPr>
        <p:spPr>
          <a:xfrm flipH="1">
            <a:off x="9592379" y="4919954"/>
            <a:ext cx="1" cy="4517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347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Prompt Element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F5930E-FCFD-34A7-517A-FF0A69F04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1751" y="1483101"/>
            <a:ext cx="8948497" cy="4715598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0349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3720-CAE6-26F5-5869-5E1DF7BC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Prompt Element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9F2445-015C-8CB1-FF06-B3D8A54E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8E166B-25D2-BCE0-28BB-CB839FC9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36861-FAA9-D9C1-0FBC-25FB57B61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61" y="2867673"/>
            <a:ext cx="8951478" cy="1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9470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F9E4A-FADE-8F4F-596B-111A633C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6C1C7-72F4-45AE-6FB5-276DEA7D2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Programming Language: Python</a:t>
            </a:r>
          </a:p>
          <a:p>
            <a:pPr lvl="1"/>
            <a:r>
              <a:rPr lang="en-US" dirty="0"/>
              <a:t>Strong support for </a:t>
            </a:r>
            <a:r>
              <a:rPr lang="en-US" dirty="0" err="1"/>
              <a:t>GenAI</a:t>
            </a:r>
            <a:r>
              <a:rPr lang="en-US" dirty="0"/>
              <a:t> applications</a:t>
            </a:r>
          </a:p>
          <a:p>
            <a:pPr lvl="1"/>
            <a:r>
              <a:rPr lang="en-US" dirty="0"/>
              <a:t>Sufficient performance</a:t>
            </a:r>
          </a:p>
          <a:p>
            <a:pPr lvl="1"/>
            <a:r>
              <a:rPr lang="en-US" dirty="0"/>
              <a:t>Alignment with </a:t>
            </a:r>
            <a:r>
              <a:rPr lang="en-US" dirty="0" err="1"/>
              <a:t>Logmind’s</a:t>
            </a:r>
            <a:r>
              <a:rPr lang="en-US" dirty="0"/>
              <a:t> existing technology stack</a:t>
            </a:r>
          </a:p>
          <a:p>
            <a:r>
              <a:rPr lang="en-US" dirty="0"/>
              <a:t>Framework: Why </a:t>
            </a:r>
            <a:r>
              <a:rPr lang="en-US" dirty="0" err="1"/>
              <a:t>ModuGPT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Unnecessary layers of abstraction in other frameworks</a:t>
            </a:r>
          </a:p>
          <a:p>
            <a:pPr lvl="1"/>
            <a:r>
              <a:rPr lang="en-US" dirty="0"/>
              <a:t>Unique needs of log analytics</a:t>
            </a:r>
          </a:p>
          <a:p>
            <a:pPr lvl="1"/>
            <a:r>
              <a:rPr lang="en-US" dirty="0"/>
              <a:t>Modularity and extensibility</a:t>
            </a:r>
          </a:p>
          <a:p>
            <a:r>
              <a:rPr lang="en-US" dirty="0"/>
              <a:t>Choice of LLMs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gpt-3.5-turbo-instruct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gpt-4o-mini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gpt-4o</a:t>
            </a:r>
            <a:r>
              <a:rPr lang="en-US" dirty="0"/>
              <a:t> (evaluation)</a:t>
            </a:r>
          </a:p>
          <a:p>
            <a:r>
              <a:rPr lang="en-US" dirty="0"/>
              <a:t>Open-source Library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EA308B-C355-56DD-488C-F9B7FCFBB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92A2-F11D-EEA4-D62B-C835EDCAE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674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F6412-D37B-6826-9E8A-80475DF5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Logmind</a:t>
            </a:r>
            <a:r>
              <a:rPr lang="en-US" sz="4000" dirty="0"/>
              <a:t> Pipeline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68CC25-896E-761D-FD15-FDB83C5F5B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304546"/>
            <a:ext cx="10515599" cy="5022112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A2D9F4-E3B0-6C4B-9A98-A84470E86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CE37A-C322-9D2A-B58E-C233C20F9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534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C5133-1AE5-40AB-580C-87294F33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Existing Challenges in Log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619A0-EB2D-61CD-6763-68C42E33B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Complex Log Patterns</a:t>
            </a:r>
          </a:p>
          <a:p>
            <a:pPr lvl="1"/>
            <a:r>
              <a:rPr lang="en-US" sz="1600" dirty="0"/>
              <a:t>Requires domain-specific expertise</a:t>
            </a:r>
          </a:p>
          <a:p>
            <a:r>
              <a:rPr lang="en-US" sz="2000" b="1" dirty="0"/>
              <a:t>Query Tool Limitations</a:t>
            </a:r>
            <a:endParaRPr lang="en-US" sz="2000" dirty="0"/>
          </a:p>
          <a:p>
            <a:pPr lvl="1"/>
            <a:r>
              <a:rPr lang="en-US" sz="1600" dirty="0"/>
              <a:t>Dependent on domain-specific languages</a:t>
            </a:r>
          </a:p>
          <a:p>
            <a:pPr lvl="1"/>
            <a:r>
              <a:rPr lang="en-US" sz="1600" dirty="0"/>
              <a:t>Lack of expressive power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2000" b="1" dirty="0"/>
              <a:t>Natural Fit: LLMs</a:t>
            </a:r>
          </a:p>
          <a:p>
            <a:pPr lvl="1"/>
            <a:r>
              <a:rPr lang="en-US" sz="1600" dirty="0"/>
              <a:t>Strong natural language understanding and generation [5]</a:t>
            </a:r>
          </a:p>
          <a:p>
            <a:pPr lvl="1"/>
            <a:r>
              <a:rPr lang="en-US" sz="1600" dirty="0"/>
              <a:t>Broad knowledge from extensive training</a:t>
            </a:r>
          </a:p>
          <a:p>
            <a:endParaRPr lang="en-US" dirty="0"/>
          </a:p>
          <a:p>
            <a:r>
              <a:rPr lang="en-US" dirty="0"/>
              <a:t>Limited exploration of Generative AI in log analytics</a:t>
            </a:r>
          </a:p>
          <a:p>
            <a:r>
              <a:rPr lang="en-US" dirty="0"/>
              <a:t>Lack of tools for efficient prompt engineering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50B9F-0A80-7520-9D4F-701FCC738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6CA27-3B01-A73A-636F-984ED3D52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FD5D9B-271D-D62E-9FCC-79AB7CED90FB}"/>
              </a:ext>
            </a:extLst>
          </p:cNvPr>
          <p:cNvSpPr txBox="1"/>
          <p:nvPr/>
        </p:nvSpPr>
        <p:spPr>
          <a:xfrm>
            <a:off x="183293" y="5978735"/>
            <a:ext cx="11825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800" dirty="0">
              <a:latin typeface="LM Roman 10" panose="00000500000000000000" pitchFamily="50" charset="0"/>
            </a:endParaRPr>
          </a:p>
          <a:p>
            <a:r>
              <a:rPr lang="en-US" sz="800" dirty="0">
                <a:latin typeface="LM Roman 10" panose="00000500000000000000" pitchFamily="50" charset="0"/>
              </a:rPr>
              <a:t>[5] </a:t>
            </a:r>
            <a:r>
              <a:rPr lang="en-US" sz="800" dirty="0" err="1">
                <a:latin typeface="LM Roman 10" panose="00000500000000000000" pitchFamily="50" charset="0"/>
              </a:rPr>
              <a:t>Yupeng</a:t>
            </a:r>
            <a:r>
              <a:rPr lang="en-US" sz="800" dirty="0">
                <a:latin typeface="LM Roman 10" panose="00000500000000000000" pitchFamily="50" charset="0"/>
              </a:rPr>
              <a:t> Chang, Xu Wang, Jindong Wang, Yuan Wu, Linyi Yang, </a:t>
            </a:r>
            <a:r>
              <a:rPr lang="en-US" sz="800" dirty="0" err="1">
                <a:latin typeface="LM Roman 10" panose="00000500000000000000" pitchFamily="50" charset="0"/>
              </a:rPr>
              <a:t>Kaijie</a:t>
            </a:r>
            <a:r>
              <a:rPr lang="en-US" sz="800" dirty="0">
                <a:latin typeface="LM Roman 10" panose="00000500000000000000" pitchFamily="50" charset="0"/>
              </a:rPr>
              <a:t> Zhu, Hao Chen, </a:t>
            </a:r>
            <a:r>
              <a:rPr lang="en-US" sz="800" dirty="0" err="1">
                <a:latin typeface="LM Roman 10" panose="00000500000000000000" pitchFamily="50" charset="0"/>
              </a:rPr>
              <a:t>Xiaoyuan</a:t>
            </a:r>
            <a:r>
              <a:rPr lang="en-US" sz="800" dirty="0">
                <a:latin typeface="LM Roman 10" panose="00000500000000000000" pitchFamily="50" charset="0"/>
              </a:rPr>
              <a:t> Yi, </a:t>
            </a:r>
            <a:r>
              <a:rPr lang="en-US" sz="800" dirty="0" err="1">
                <a:latin typeface="LM Roman 10" panose="00000500000000000000" pitchFamily="50" charset="0"/>
              </a:rPr>
              <a:t>Cunxiang</a:t>
            </a:r>
            <a:r>
              <a:rPr lang="en-US" sz="800" dirty="0">
                <a:latin typeface="LM Roman 10" panose="00000500000000000000" pitchFamily="50" charset="0"/>
              </a:rPr>
              <a:t> Wang, </a:t>
            </a:r>
            <a:r>
              <a:rPr lang="en-US" sz="800" dirty="0" err="1">
                <a:latin typeface="LM Roman 10" panose="00000500000000000000" pitchFamily="50" charset="0"/>
              </a:rPr>
              <a:t>Yidong</a:t>
            </a:r>
            <a:r>
              <a:rPr lang="en-US" sz="800" dirty="0">
                <a:latin typeface="LM Roman 10" panose="00000500000000000000" pitchFamily="50" charset="0"/>
              </a:rPr>
              <a:t> Wang, and et al. “A survey on evaluation of large language models”. In: </a:t>
            </a:r>
            <a:r>
              <a:rPr lang="en-US" sz="800" i="1" dirty="0">
                <a:latin typeface="LM Roman 10" panose="00000500000000000000" pitchFamily="50" charset="0"/>
              </a:rPr>
              <a:t>ACM Transactions on Intelligent Systems and Technology</a:t>
            </a:r>
            <a:r>
              <a:rPr lang="en-US" sz="800" dirty="0">
                <a:latin typeface="LM Roman 10" panose="00000500000000000000" pitchFamily="50" charset="0"/>
              </a:rPr>
              <a:t> 15.3 (2024), pp. 1–45.</a:t>
            </a:r>
          </a:p>
        </p:txBody>
      </p:sp>
    </p:spTree>
    <p:extLst>
      <p:ext uri="{BB962C8B-B14F-4D97-AF65-F5344CB8AC3E}">
        <p14:creationId xmlns:p14="http://schemas.microsoft.com/office/powerpoint/2010/main" val="361042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1B59F-540E-CDDD-6C8F-8D50DB4F3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6769"/>
            <a:ext cx="10515600" cy="265925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Integrating Generative AI models with traditional log analysis techniques, introducing innovative tools that enhance the </a:t>
            </a:r>
            <a:r>
              <a:rPr lang="en-US" sz="3200" b="1" dirty="0"/>
              <a:t>accessibility</a:t>
            </a:r>
            <a:r>
              <a:rPr lang="en-US" sz="3200" dirty="0"/>
              <a:t>, </a:t>
            </a:r>
            <a:r>
              <a:rPr lang="en-US" sz="3200" b="1" dirty="0"/>
              <a:t>interpretability</a:t>
            </a:r>
            <a:r>
              <a:rPr lang="en-US" sz="3200" dirty="0"/>
              <a:t>, and </a:t>
            </a:r>
            <a:r>
              <a:rPr lang="en-US" sz="3200" b="1" dirty="0"/>
              <a:t>actionable value</a:t>
            </a:r>
            <a:r>
              <a:rPr lang="en-US" sz="3200" dirty="0"/>
              <a:t> of log data.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FD1E210-0FAE-6404-0970-70F3F6673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7B81140-AC8C-E107-B2EB-6EF467AA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1EE3E0-EDFB-BA73-BB1A-90DFEA609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Main Goal</a:t>
            </a:r>
          </a:p>
        </p:txBody>
      </p:sp>
    </p:spTree>
    <p:extLst>
      <p:ext uri="{BB962C8B-B14F-4D97-AF65-F5344CB8AC3E}">
        <p14:creationId xmlns:p14="http://schemas.microsoft.com/office/powerpoint/2010/main" val="3347385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E31ED-33C6-8286-C0B6-904E9335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56F19-07F2-72FB-3D31-1F60CEA49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ModuGPT</a:t>
            </a:r>
            <a:r>
              <a:rPr lang="en-US" b="1" dirty="0"/>
              <a:t> Framework:</a:t>
            </a:r>
            <a:r>
              <a:rPr lang="en-US" dirty="0"/>
              <a:t> Modular framework for LLM-driven tools</a:t>
            </a:r>
          </a:p>
          <a:p>
            <a:r>
              <a:rPr lang="en-US" b="1" dirty="0"/>
              <a:t>Prompt Elements:</a:t>
            </a:r>
            <a:r>
              <a:rPr lang="en-US" dirty="0"/>
              <a:t> Structured components for efficient prompting</a:t>
            </a:r>
          </a:p>
          <a:p>
            <a:r>
              <a:rPr lang="en-US" b="1" dirty="0"/>
              <a:t>Insight-to-Text:</a:t>
            </a:r>
            <a:r>
              <a:rPr lang="en-US" dirty="0"/>
              <a:t> Transforms log insights into explanations</a:t>
            </a:r>
          </a:p>
          <a:p>
            <a:r>
              <a:rPr lang="en-US" b="1" dirty="0"/>
              <a:t>Text-to-ES:</a:t>
            </a:r>
            <a:r>
              <a:rPr lang="en-US" dirty="0"/>
              <a:t> Converts natural language queries to Elasticsearch</a:t>
            </a:r>
          </a:p>
          <a:p>
            <a:r>
              <a:rPr lang="en-US" b="1" dirty="0" err="1"/>
              <a:t>SmartSearch</a:t>
            </a:r>
            <a:r>
              <a:rPr lang="en-US" b="1" dirty="0"/>
              <a:t>:</a:t>
            </a:r>
            <a:r>
              <a:rPr lang="en-US" dirty="0"/>
              <a:t> Combines traditional and semantic search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DEE7D-2E05-F071-B78F-512E03B08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Enhancing Log Analytics with Generative AI – Edin Guso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D624EB-FC13-3B63-9B91-5922F2F82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12A95-F1A3-4BAE-928A-C518D90EA63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466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2034</TotalTime>
  <Words>2408</Words>
  <Application>Microsoft Office PowerPoint</Application>
  <PresentationFormat>Widescreen</PresentationFormat>
  <Paragraphs>370</Paragraphs>
  <Slides>52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Consolas</vt:lpstr>
      <vt:lpstr>LM Roman 10</vt:lpstr>
      <vt:lpstr>Office Theme</vt:lpstr>
      <vt:lpstr>Enhancing Log Analytics with Generative AI</vt:lpstr>
      <vt:lpstr>Overview</vt:lpstr>
      <vt:lpstr>Introduction</vt:lpstr>
      <vt:lpstr>Log Data in IT Systems</vt:lpstr>
      <vt:lpstr>Log Analytics Tools</vt:lpstr>
      <vt:lpstr>Logmind Pipeline</vt:lpstr>
      <vt:lpstr>Existing Challenges in Log Analysis</vt:lpstr>
      <vt:lpstr>Main Goal</vt:lpstr>
      <vt:lpstr>Core Contributions</vt:lpstr>
      <vt:lpstr>Design</vt:lpstr>
      <vt:lpstr>ModuGPT Pipeline</vt:lpstr>
      <vt:lpstr>Prompt Engineering</vt:lpstr>
      <vt:lpstr>Types of Prompt Elements</vt:lpstr>
      <vt:lpstr>Combining Prompt Elements</vt:lpstr>
      <vt:lpstr>Insight-to-Text</vt:lpstr>
      <vt:lpstr>Insight-to-Text Example</vt:lpstr>
      <vt:lpstr>Text-to-ES</vt:lpstr>
      <vt:lpstr>Text-to-ES Example</vt:lpstr>
      <vt:lpstr>SmartSearch</vt:lpstr>
      <vt:lpstr>Query Auditor</vt:lpstr>
      <vt:lpstr>Query Auditor Example</vt:lpstr>
      <vt:lpstr>Smart Search Example</vt:lpstr>
      <vt:lpstr>PowerPoint Presentation</vt:lpstr>
      <vt:lpstr>Results</vt:lpstr>
      <vt:lpstr>Evaluation Setup</vt:lpstr>
      <vt:lpstr>Insight-to-Text Results</vt:lpstr>
      <vt:lpstr>Insight-to-Text Results</vt:lpstr>
      <vt:lpstr>Text-to-ES Results</vt:lpstr>
      <vt:lpstr>Text-to-ES Results</vt:lpstr>
      <vt:lpstr>SmartSearch (Syntactic Part) Evaluation</vt:lpstr>
      <vt:lpstr>SmartSearch (Syntactic Part) Evaluation</vt:lpstr>
      <vt:lpstr>SmartSearch (Semantic Part) Evaluation</vt:lpstr>
      <vt:lpstr>SmartSearch (Semantic Part) Evaluation</vt:lpstr>
      <vt:lpstr>Conclusion</vt:lpstr>
      <vt:lpstr>Conclusion</vt:lpstr>
      <vt:lpstr>Appendix</vt:lpstr>
      <vt:lpstr>Drain [3]</vt:lpstr>
      <vt:lpstr>BERT [4]</vt:lpstr>
      <vt:lpstr>Large Language Models (LLMs)</vt:lpstr>
      <vt:lpstr>Semantic Search</vt:lpstr>
      <vt:lpstr>Terminology</vt:lpstr>
      <vt:lpstr>Persona Prompt Element</vt:lpstr>
      <vt:lpstr>Input Description Prompt Element</vt:lpstr>
      <vt:lpstr>Task Description Prompt Element</vt:lpstr>
      <vt:lpstr>User Profile Prompt Element</vt:lpstr>
      <vt:lpstr>Template Prompt Element</vt:lpstr>
      <vt:lpstr>Refusal Prompt Element</vt:lpstr>
      <vt:lpstr>Rules Prompt Element</vt:lpstr>
      <vt:lpstr>Schema Prompt Element</vt:lpstr>
      <vt:lpstr>Examples Prompt Element</vt:lpstr>
      <vt:lpstr>Default Prompt Element</vt:lpstr>
      <vt:lpstr>Development Environment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Edin Guso</dc:creator>
  <cp:lastModifiedBy>Edin Guso</cp:lastModifiedBy>
  <cp:revision>361</cp:revision>
  <dcterms:created xsi:type="dcterms:W3CDTF">2024-08-28T12:58:34Z</dcterms:created>
  <dcterms:modified xsi:type="dcterms:W3CDTF">2024-09-03T11:48:06Z</dcterms:modified>
</cp:coreProperties>
</file>

<file path=docProps/thumbnail.jpeg>
</file>